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</p:sldIdLst>
  <p:sldSz cy="6858000" cx="12192000"/>
  <p:notesSz cx="6858000" cy="9144000"/>
  <p:embeddedFontLst>
    <p:embeddedFont>
      <p:font typeface="Proxima Nova"/>
      <p:regular r:id="rId110"/>
      <p:bold r:id="rId111"/>
      <p:italic r:id="rId112"/>
      <p:boldItalic r:id="rId113"/>
    </p:embeddedFont>
    <p:embeddedFont>
      <p:font typeface="Roboto"/>
      <p:regular r:id="rId114"/>
      <p:bold r:id="rId115"/>
      <p:italic r:id="rId116"/>
      <p:boldItalic r:id="rId117"/>
    </p:embeddedFont>
    <p:embeddedFont>
      <p:font typeface="Montserrat"/>
      <p:regular r:id="rId118"/>
      <p:bold r:id="rId119"/>
      <p:italic r:id="rId120"/>
      <p:boldItalic r:id="rId121"/>
    </p:embeddedFont>
    <p:embeddedFont>
      <p:font typeface="Helvetica Neue"/>
      <p:regular r:id="rId122"/>
      <p:bold r:id="rId123"/>
      <p:italic r:id="rId124"/>
      <p:boldItalic r:id="rId125"/>
    </p:embeddedFont>
    <p:embeddedFont>
      <p:font typeface="Helvetica Neue Light"/>
      <p:regular r:id="rId126"/>
      <p:bold r:id="rId127"/>
      <p:italic r:id="rId128"/>
      <p:boldItalic r:id="rId129"/>
    </p:embeddedFont>
    <p:embeddedFont>
      <p:font typeface="Gill Sans"/>
      <p:regular r:id="rId130"/>
      <p:bold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2" roundtripDataSignature="AMtx7mhHmaqDldfYrphp2CgzXYhVDDaw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52AEEC-1EA8-40F8-BCE3-777789037D92}">
  <a:tblStyle styleId="{DB52AEEC-1EA8-40F8-BCE3-777789037D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HelveticaNeueLight-boldItalic.fntdata"/><Relationship Id="rId128" Type="http://schemas.openxmlformats.org/officeDocument/2006/relationships/font" Target="fonts/HelveticaNeueLight-italic.fntdata"/><Relationship Id="rId127" Type="http://schemas.openxmlformats.org/officeDocument/2006/relationships/font" Target="fonts/HelveticaNeueLight-bold.fntdata"/><Relationship Id="rId126" Type="http://schemas.openxmlformats.org/officeDocument/2006/relationships/font" Target="fonts/HelveticaNeueLight-regular.fntdata"/><Relationship Id="rId26" Type="http://schemas.openxmlformats.org/officeDocument/2006/relationships/slide" Target="slides/slide21.xml"/><Relationship Id="rId121" Type="http://schemas.openxmlformats.org/officeDocument/2006/relationships/font" Target="fonts/Montserrat-boldItalic.fntdata"/><Relationship Id="rId25" Type="http://schemas.openxmlformats.org/officeDocument/2006/relationships/slide" Target="slides/slide20.xml"/><Relationship Id="rId120" Type="http://schemas.openxmlformats.org/officeDocument/2006/relationships/font" Target="fonts/Montserra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HelveticaNeue-boldItalic.fntdata"/><Relationship Id="rId29" Type="http://schemas.openxmlformats.org/officeDocument/2006/relationships/slide" Target="slides/slide24.xml"/><Relationship Id="rId124" Type="http://schemas.openxmlformats.org/officeDocument/2006/relationships/font" Target="fonts/HelveticaNeue-italic.fntdata"/><Relationship Id="rId123" Type="http://schemas.openxmlformats.org/officeDocument/2006/relationships/font" Target="fonts/HelveticaNeue-bold.fntdata"/><Relationship Id="rId122" Type="http://schemas.openxmlformats.org/officeDocument/2006/relationships/font" Target="fonts/HelveticaNeue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Montserrat-regular.fntdata"/><Relationship Id="rId117" Type="http://schemas.openxmlformats.org/officeDocument/2006/relationships/font" Target="fonts/Roboto-boldItalic.fntdata"/><Relationship Id="rId116" Type="http://schemas.openxmlformats.org/officeDocument/2006/relationships/font" Target="fonts/Roboto-italic.fntdata"/><Relationship Id="rId115" Type="http://schemas.openxmlformats.org/officeDocument/2006/relationships/font" Target="fonts/Roboto-bold.fntdata"/><Relationship Id="rId119" Type="http://schemas.openxmlformats.org/officeDocument/2006/relationships/font" Target="fonts/Montserrat-bold.fntdata"/><Relationship Id="rId15" Type="http://schemas.openxmlformats.org/officeDocument/2006/relationships/slide" Target="slides/slide10.xml"/><Relationship Id="rId110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oboto-regular.fntdata"/><Relationship Id="rId18" Type="http://schemas.openxmlformats.org/officeDocument/2006/relationships/slide" Target="slides/slide13.xml"/><Relationship Id="rId113" Type="http://schemas.openxmlformats.org/officeDocument/2006/relationships/font" Target="fonts/ProximaNova-boldItalic.fntdata"/><Relationship Id="rId112" Type="http://schemas.openxmlformats.org/officeDocument/2006/relationships/font" Target="fonts/ProximaNova-italic.fntdata"/><Relationship Id="rId111" Type="http://schemas.openxmlformats.org/officeDocument/2006/relationships/font" Target="fonts/ProximaNova-bold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customschemas.google.com/relationships/presentationmetadata" Target="metadata"/><Relationship Id="rId131" Type="http://schemas.openxmlformats.org/officeDocument/2006/relationships/font" Target="fonts/GillSans-bold.fntdata"/><Relationship Id="rId130" Type="http://schemas.openxmlformats.org/officeDocument/2006/relationships/font" Target="fonts/GillSans-regular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867c7b8d_0_12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d0867c7b8d_0_12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d0867c7b8d_0_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gd0867c7b8d_0_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d0867c7b8d_0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d0867c7b8d_0_6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d0867c7b8d_0_6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d0867c7b8d_0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d09a5208ac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d09a5208ac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d0867c7b8d_0_6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1" name="Google Shape;1071;gd0867c7b8d_0_626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72" name="Google Shape;1072;gd0867c7b8d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0867c7b8d_0_12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d0867c7b8d_0_12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0867c7b8d_0_1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d0867c7b8d_0_1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0867c7b8d_0_12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d0867c7b8d_0_12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0867c7b8d_0_13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d0867c7b8d_0_13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0867c7b8d_0_13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d0867c7b8d_0_13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867c7b8d_0_14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d0867c7b8d_0_14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0867c7b8d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d0867c7b8d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0867c7b8d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d0867c7b8d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0867c7b8d_0_14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0867c7b8d_0_14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9a5208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9a5208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0867c7b8d_0_1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0867c7b8d_0_1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0867c7b8d_0_16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0867c7b8d_0_16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0867c7b8d_0_16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0867c7b8d_0_16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0867c7b8d_0_17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0867c7b8d_0_17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0867c7b8d_0_18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d0867c7b8d_0_18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0867c7b8d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d0867c7b8d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0867c7b8d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d0867c7b8d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09a5208ac_0_1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d09a5208ac_0_1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09a5208ac_0_1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d09a5208ac_0_1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09a5208ac_0_1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d09a5208ac_0_1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0867c7b8d_0_10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d0867c7b8d_0_10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09a5208ac_0_1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d09a5208ac_0_1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0867c7b8d_0_2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d0867c7b8d_0_2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0867c7b8d_0_15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d0867c7b8d_0_15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0867c7b8d_0_20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0867c7b8d_0_20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09a5208ac_0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d09a5208ac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09a5208ac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09a5208ac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09a5208ac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09a5208ac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09a5208ac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09a5208ac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09a5208ac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09a5208ac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d09a5208ac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d09a5208ac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0867c7b8d_0_1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d0867c7b8d_0_1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09a5208ac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09a5208ac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09a5208ac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09a5208ac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0867c7b8d_0_20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0867c7b8d_0_20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0867c7b8d_0_2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d0867c7b8d_0_2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09a5208ac_0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d09a5208ac_0_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09a5208ac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09a5208ac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09a5208ac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d09a5208ac_0_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09a5208ac_0_2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d09a5208ac_0_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0867c7b8d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d0867c7b8d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d0867c7b8d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d0867c7b8d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0867c7b8d_0_1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d0867c7b8d_0_1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09a5208ac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d09a5208ac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0867c7b8d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d0867c7b8d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09a5208ac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09a5208ac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09a5208ac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d09a5208ac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09a5208ac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gd09a5208ac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0867c7b8d_0_18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d0867c7b8d_0_18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d0867c7b8d_0_18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d0867c7b8d_0_18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d0867c7b8d_0_18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d0867c7b8d_0_18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09a5208ac_0_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d09a5208ac_0_2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0867c7b8d_0_18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d0867c7b8d_0_18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0867c7b8d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d0867c7b8d_0_1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09a5208ac_0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gd09a5208ac_0_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09a5208ac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d09a5208ac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d09a5208ac_0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d09a5208ac_0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0867c7b8d_0_19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d0867c7b8d_0_19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d0867c7b8d_0_19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d0867c7b8d_0_19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0867c7b8d_0_19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d0867c7b8d_0_19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d0867c7b8d_0_19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d0867c7b8d_0_19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d09a5208ac_0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d09a5208ac_0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d0867c7b8d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d0867c7b8d_0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d0867c7b8d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d0867c7b8d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0867c7b8d_0_1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d0867c7b8d_0_1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d0867c7b8d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d0867c7b8d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d0867c7b8d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d0867c7b8d_0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0867c7b8d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d0867c7b8d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d0867c7b8d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d0867c7b8d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d0867c7b8d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d0867c7b8d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0867c7b8d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d0867c7b8d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d0867c7b8d_0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d0867c7b8d_0_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d0867c7b8d_0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d0867c7b8d_0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d0867c7b8d_0_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d0867c7b8d_0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d0867c7b8d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d0867c7b8d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867c7b8d_0_14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d0867c7b8d_0_14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d0867c7b8d_0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d0867c7b8d_0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d0867c7b8d_0_3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d0867c7b8d_0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0867c7b8d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d0867c7b8d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d0867c7b8d_0_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d0867c7b8d_0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d0867c7b8d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d0867c7b8d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d0867c7b8d_0_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d0867c7b8d_0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09a5208ac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3" name="Google Shape;893;gd09a5208ac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d09a5208ac_0_5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d09a5208ac_0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d0867c7b8d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d0867c7b8d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d09a5208ac_0_5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7" name="Google Shape;917;gd09a5208ac_0_5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0867c7b8d_0_1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d0867c7b8d_0_1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d09a5208ac_0_5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d09a5208ac_0_5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d0867c7b8d_0_5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d0867c7b8d_0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d0867c7b8d_0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d0867c7b8d_0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d09a5208ac_0_5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4" name="Google Shape;954;gd09a5208ac_0_5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d0867c7b8d_0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d0867c7b8d_0_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d0867c7b8d_0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d0867c7b8d_0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d0867c7b8d_0_5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gd0867c7b8d_0_5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d0867c7b8d_0_5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d0867c7b8d_0_5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d0867c7b8d_0_5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d0867c7b8d_0_5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d0867c7b8d_0_5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gd0867c7b8d_0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/>
          <p:nvPr>
            <p:ph idx="1" type="body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2" type="body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3" type="body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13" id="10" name="Google Shape;10;p10"/>
          <p:cNvPicPr preferRelativeResize="0"/>
          <p:nvPr/>
        </p:nvPicPr>
        <p:blipFill rotWithShape="1">
          <a:blip r:embed="rId2">
            <a:alphaModFix/>
          </a:blip>
          <a:srcRect b="0" l="0" r="82814" t="63472"/>
          <a:stretch/>
        </p:blipFill>
        <p:spPr>
          <a:xfrm>
            <a:off x="5486312" y="4920746"/>
            <a:ext cx="950811" cy="2079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" id="11" name="Google Shape;11;p10"/>
          <p:cNvPicPr preferRelativeResize="0"/>
          <p:nvPr/>
        </p:nvPicPr>
        <p:blipFill rotWithShape="1">
          <a:blip r:embed="rId3">
            <a:alphaModFix/>
          </a:blip>
          <a:srcRect b="26524" l="0" r="0" t="24338"/>
          <a:stretch/>
        </p:blipFill>
        <p:spPr>
          <a:xfrm>
            <a:off x="0" y="0"/>
            <a:ext cx="6858000" cy="3369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2" name="Google Shape;12;p10"/>
          <p:cNvPicPr preferRelativeResize="0"/>
          <p:nvPr/>
        </p:nvPicPr>
        <p:blipFill rotWithShape="1">
          <a:blip r:embed="rId4">
            <a:alphaModFix/>
          </a:blip>
          <a:srcRect b="65080" l="6718" r="38528" t="1"/>
          <a:stretch/>
        </p:blipFill>
        <p:spPr>
          <a:xfrm>
            <a:off x="9152238" y="4937473"/>
            <a:ext cx="3039763" cy="192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3.1 Ноутбук справа">
  <p:cSld name="Слайд №3.1 Ноутбук справа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72" name="Google Shape;72;p18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" name="Google Shape;74;p18"/>
          <p:cNvSpPr/>
          <p:nvPr/>
        </p:nvSpPr>
        <p:spPr>
          <a:xfrm>
            <a:off x="5208690" y="1511831"/>
            <a:ext cx="8515978" cy="49170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8"/>
          <p:cNvSpPr txBox="1"/>
          <p:nvPr>
            <p:ph idx="3" type="body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3.2 Ноутбук слева">
  <p:cSld name="Слайд №3.2 Ноутбук слева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9" name="Google Shape;79;p19"/>
          <p:cNvSpPr/>
          <p:nvPr/>
        </p:nvSpPr>
        <p:spPr>
          <a:xfrm>
            <a:off x="-1757206" y="1585488"/>
            <a:ext cx="8515978" cy="49170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81" name="Google Shape;81;p19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>
            <p:ph idx="3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4.1 Два столбца">
  <p:cSld name="Слайд №4.1 Два столбца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84" name="Google Shape;84;p20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6" name="Google Shape;86;p20"/>
          <p:cNvCxnSpPr/>
          <p:nvPr/>
        </p:nvCxnSpPr>
        <p:spPr>
          <a:xfrm flipH="1" rot="10800000">
            <a:off x="7425505" y="1648944"/>
            <a:ext cx="3421062" cy="42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20"/>
          <p:cNvSpPr txBox="1"/>
          <p:nvPr>
            <p:ph idx="2" type="body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3" type="body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4.2 Два столбца">
  <p:cSld name="Слайд №4.2 Два столбца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90" name="Google Shape;90;p21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92" name="Google Shape;92;p21"/>
          <p:cNvCxnSpPr/>
          <p:nvPr/>
        </p:nvCxnSpPr>
        <p:spPr>
          <a:xfrm flipH="1" rot="10800000">
            <a:off x="1120774" y="1648944"/>
            <a:ext cx="3421062" cy="42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3" type="body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d0867c7b8d_0_8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d0867c7b8d_0_806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d0867c7b8d_0_806"/>
          <p:cNvSpPr txBox="1"/>
          <p:nvPr>
            <p:ph idx="1" type="body"/>
          </p:nvPr>
        </p:nvSpPr>
        <p:spPr>
          <a:xfrm>
            <a:off x="5099050" y="1675606"/>
            <a:ext cx="1993800" cy="4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9" name="Google Shape;99;gd0867c7b8d_0_806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d0867c7b8d_0_806"/>
          <p:cNvSpPr txBox="1"/>
          <p:nvPr>
            <p:ph idx="2" type="body"/>
          </p:nvPr>
        </p:nvSpPr>
        <p:spPr>
          <a:xfrm>
            <a:off x="0" y="3073400"/>
            <a:ext cx="12192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1" name="Google Shape;101;gd0867c7b8d_0_80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3" name="Google Shape;103;gd0867c7b8d_0_8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d0867c7b8d_0_813"/>
          <p:cNvSpPr txBox="1"/>
          <p:nvPr>
            <p:ph idx="1" type="body"/>
          </p:nvPr>
        </p:nvSpPr>
        <p:spPr>
          <a:xfrm>
            <a:off x="723600" y="1717040"/>
            <a:ext cx="10744800" cy="4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42900" lvl="1" marL="9144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5" name="Google Shape;105;gd0867c7b8d_0_813"/>
          <p:cNvSpPr txBox="1"/>
          <p:nvPr>
            <p:ph idx="2" type="body"/>
          </p:nvPr>
        </p:nvSpPr>
        <p:spPr>
          <a:xfrm>
            <a:off x="719666" y="362364"/>
            <a:ext cx="107538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6" name="Google Shape;106;gd0867c7b8d_0_8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d0867c7b8d_0_8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d0867c7b8d_0_818"/>
          <p:cNvSpPr/>
          <p:nvPr/>
        </p:nvSpPr>
        <p:spPr>
          <a:xfrm>
            <a:off x="0" y="-15336"/>
            <a:ext cx="12192000" cy="18810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d0867c7b8d_0_8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d0867c7b8d_0_818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d0867c7b8d_0_818"/>
          <p:cNvSpPr txBox="1"/>
          <p:nvPr>
            <p:ph idx="1" type="body"/>
          </p:nvPr>
        </p:nvSpPr>
        <p:spPr>
          <a:xfrm>
            <a:off x="-2" y="2411267"/>
            <a:ext cx="121920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rtl="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rtl="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3" name="Google Shape;113;gd0867c7b8d_0_8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buNone/>
              <a:defRPr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ackground2 копия" showMasterSp="0">
  <p:cSld name="white_Background2 копия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0867c7b8d_0_1435"/>
          <p:cNvSpPr/>
          <p:nvPr/>
        </p:nvSpPr>
        <p:spPr>
          <a:xfrm>
            <a:off x="1482625" y="-1184375"/>
            <a:ext cx="9226800" cy="9226800"/>
          </a:xfrm>
          <a:prstGeom prst="ellipse">
            <a:avLst/>
          </a:prstGeom>
          <a:noFill/>
          <a:ln cap="flat" cmpd="sng" w="952500">
            <a:solidFill>
              <a:srgbClr val="000000">
                <a:alpha val="392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gd0867c7b8d_0_1435"/>
          <p:cNvSpPr/>
          <p:nvPr/>
        </p:nvSpPr>
        <p:spPr>
          <a:xfrm>
            <a:off x="2124323" y="-544141"/>
            <a:ext cx="7946400" cy="7946400"/>
          </a:xfrm>
          <a:prstGeom prst="ellipse">
            <a:avLst/>
          </a:prstGeom>
          <a:noFill/>
          <a:ln cap="flat" cmpd="sng" w="952500">
            <a:solidFill>
              <a:srgbClr val="000000">
                <a:alpha val="392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ill San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logo_small.png" id="117" name="Google Shape;117;gd0867c7b8d_0_14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0184" y="342887"/>
            <a:ext cx="425562" cy="4255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d0867c7b8d_0_1435"/>
          <p:cNvSpPr txBox="1"/>
          <p:nvPr>
            <p:ph idx="12" type="sldNum"/>
          </p:nvPr>
        </p:nvSpPr>
        <p:spPr>
          <a:xfrm>
            <a:off x="3162300" y="4629150"/>
            <a:ext cx="1716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ackground копия" showMasterSp="0">
  <p:cSld name="TITLE_AND_BODY_1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small.png" id="120" name="Google Shape;120;gd0867c7b8d_0_16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0184" y="385490"/>
            <a:ext cx="382960" cy="38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d0867c7b8d_0_1685"/>
          <p:cNvSpPr txBox="1"/>
          <p:nvPr>
            <p:ph idx="12" type="sldNum"/>
          </p:nvPr>
        </p:nvSpPr>
        <p:spPr>
          <a:xfrm>
            <a:off x="3162300" y="4629150"/>
            <a:ext cx="1716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ackground копия 1" showMasterSp="0">
  <p:cSld name="TITLE_AND_BODY_2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small.png" id="123" name="Google Shape;123;gd0867c7b8d_0_18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0184" y="385490"/>
            <a:ext cx="382960" cy="38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d0867c7b8d_0_1833"/>
          <p:cNvSpPr txBox="1"/>
          <p:nvPr>
            <p:ph idx="12" type="sldNum"/>
          </p:nvPr>
        </p:nvSpPr>
        <p:spPr>
          <a:xfrm>
            <a:off x="3162300" y="4629150"/>
            <a:ext cx="1716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 6.1 Отбивка вертикальная">
  <p:cSld name="Слайд № 6.1 Отбивка вертикальная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/>
          <p:nvPr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3"/>
          <p:cNvSpPr txBox="1"/>
          <p:nvPr>
            <p:ph idx="1" type="body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12"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34431" t="63472"/>
          <a:stretch/>
        </p:blipFill>
        <p:spPr>
          <a:xfrm>
            <a:off x="8564468" y="-29277"/>
            <a:ext cx="3627532" cy="20791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13" id="17" name="Google Shape;17;p13"/>
          <p:cNvPicPr preferRelativeResize="0"/>
          <p:nvPr/>
        </p:nvPicPr>
        <p:blipFill rotWithShape="1">
          <a:blip r:embed="rId2">
            <a:alphaModFix/>
          </a:blip>
          <a:srcRect b="0" l="0" r="82814" t="63472"/>
          <a:stretch/>
        </p:blipFill>
        <p:spPr>
          <a:xfrm>
            <a:off x="5486312" y="4920746"/>
            <a:ext cx="950811" cy="207915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3"/>
          <p:cNvSpPr txBox="1"/>
          <p:nvPr>
            <p:ph idx="2" type="body"/>
          </p:nvPr>
        </p:nvSpPr>
        <p:spPr>
          <a:xfrm>
            <a:off x="0" y="3622"/>
            <a:ext cx="6095999" cy="6877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0867c7b8d_0_2075"/>
          <p:cNvSpPr txBox="1"/>
          <p:nvPr>
            <p:ph idx="12" type="sldNum"/>
          </p:nvPr>
        </p:nvSpPr>
        <p:spPr>
          <a:xfrm>
            <a:off x="11743571" y="6447438"/>
            <a:ext cx="397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ackground копия 2" showMasterSp="0">
  <p:cSld name="TITLE_AND_BODY_3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small.png" id="128" name="Google Shape;128;gd09a5208ac_0_6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0184" y="385490"/>
            <a:ext cx="382960" cy="38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d09a5208ac_0_657"/>
          <p:cNvSpPr txBox="1"/>
          <p:nvPr>
            <p:ph idx="12" type="sldNum"/>
          </p:nvPr>
        </p:nvSpPr>
        <p:spPr>
          <a:xfrm>
            <a:off x="3162300" y="4629150"/>
            <a:ext cx="1716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21" name="Google Shape;21;p12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12"/>
          <p:cNvCxnSpPr/>
          <p:nvPr/>
        </p:nvCxnSpPr>
        <p:spPr>
          <a:xfrm>
            <a:off x="1121333" y="1544596"/>
            <a:ext cx="3420001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" name="Google Shape;24;p12"/>
          <p:cNvSpPr txBox="1"/>
          <p:nvPr>
            <p:ph idx="2" type="body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3" type="body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23332"/>
              </a:buClr>
              <a:buSzPts val="48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28" name="Google Shape;28;p15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15"/>
          <p:cNvCxnSpPr/>
          <p:nvPr/>
        </p:nvCxnSpPr>
        <p:spPr>
          <a:xfrm>
            <a:off x="1121333" y="1544596"/>
            <a:ext cx="3420001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idx="3" type="body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15"/>
          <p:cNvSpPr txBox="1"/>
          <p:nvPr>
            <p:ph idx="4" type="body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23332"/>
              </a:buClr>
              <a:buSzPts val="48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9c0476d85_0_5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gc9c0476d85_0_54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c9c0476d85_0_5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5 Контакты">
  <p:cSld name="Слайд №5 Контакты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1" name="Google Shape;4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0775" y="1525062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43" id="42" name="Google Shape;42;p11"/>
          <p:cNvPicPr preferRelativeResize="0"/>
          <p:nvPr/>
        </p:nvPicPr>
        <p:blipFill rotWithShape="1">
          <a:blip r:embed="rId3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/>
          <p:nvPr>
            <p:ph idx="4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4" name="Google Shape;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0775" y="2820321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0775" y="411558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>
            <p:ph idx="5" type="body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6" type="body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" id="48" name="Google Shape;48;p11"/>
          <p:cNvPicPr preferRelativeResize="0"/>
          <p:nvPr/>
        </p:nvPicPr>
        <p:blipFill rotWithShape="1">
          <a:blip r:embed="rId6">
            <a:alphaModFix/>
          </a:blip>
          <a:srcRect b="26524" l="0" r="0" t="24338"/>
          <a:stretch/>
        </p:blipFill>
        <p:spPr>
          <a:xfrm>
            <a:off x="8538594" y="5062836"/>
            <a:ext cx="3653406" cy="179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1 Разворот справа">
  <p:cSld name="Слайд №2.1 Разворот справа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53" name="Google Shape;53;p16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6"/>
          <p:cNvSpPr txBox="1"/>
          <p:nvPr>
            <p:ph idx="3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5" name="Google Shape;55;p16"/>
          <p:cNvCxnSpPr/>
          <p:nvPr/>
        </p:nvCxnSpPr>
        <p:spPr>
          <a:xfrm flipH="1" rot="10800000">
            <a:off x="1120775" y="1752695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6"/>
          <p:cNvCxnSpPr/>
          <p:nvPr/>
        </p:nvCxnSpPr>
        <p:spPr>
          <a:xfrm flipH="1" rot="10800000">
            <a:off x="1120775" y="6000677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6"/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0501905" y="1896521"/>
            <a:ext cx="272402" cy="27239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cap="flat" cmpd="sng" w="1817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61" name="Google Shape;61;p17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63" name="Google Shape;63;p17"/>
          <p:cNvCxnSpPr/>
          <p:nvPr/>
        </p:nvCxnSpPr>
        <p:spPr>
          <a:xfrm flipH="1" rot="10800000">
            <a:off x="1120775" y="1752695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7"/>
          <p:cNvCxnSpPr/>
          <p:nvPr/>
        </p:nvCxnSpPr>
        <p:spPr>
          <a:xfrm flipH="1" rot="10800000">
            <a:off x="1120775" y="6000677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7"/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10501905" y="1896521"/>
            <a:ext cx="272402" cy="27239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cap="flat" cmpd="sng" w="1817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>
            <p:ph idx="3" type="body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youtu.be/6ETZn7gc_j8" TargetMode="External"/><Relationship Id="rId4" Type="http://schemas.openxmlformats.org/officeDocument/2006/relationships/image" Target="../media/image7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youtu.be/6ETZn7gc_j8" TargetMode="External"/><Relationship Id="rId4" Type="http://schemas.openxmlformats.org/officeDocument/2006/relationships/image" Target="../media/image7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youtu.be/6ETZn7gc_j8" TargetMode="External"/><Relationship Id="rId4" Type="http://schemas.openxmlformats.org/officeDocument/2006/relationships/image" Target="../media/image7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://www.youtube.com/watch?v=tfie8wz-RUM" TargetMode="External"/><Relationship Id="rId4" Type="http://schemas.openxmlformats.org/officeDocument/2006/relationships/image" Target="../media/image7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hyperlink" Target="https://www.youtube.com/watch?v=qGgLJePLle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cloud.google.com/solutions/machine-learning/mlops-continuous-delivery-and-automation-pipelines-in-machine-learning" TargetMode="External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mercari/ml-system-design-pattern/blob/master/Lifecycle-patterns/Train-then-serve-pattern/design_en.md" TargetMode="External"/><Relationship Id="rId4" Type="http://schemas.openxmlformats.org/officeDocument/2006/relationships/hyperlink" Target="https://github.com/mercari/ml-system-design-pattern/blob/master/Lifecycle-patterns/Training-to-serving-pattern/design_en.md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hyperlink" Target="https://github.com/made-ml-in-prod-2021/ml_project_example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hyperlink" Target="https://habr.com/ru/company/badoo/blog/163853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3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hyperlink" Target="https://aws.amazon.com/ru/s3/faqs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hyperlink" Target="https://s3.console.aws.amazon.com/s3/home?region=eu-central-1&amp;tab=object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www.youtube.com/watch?v=O0iIADHgBVc" TargetMode="External"/><Relationship Id="rId4" Type="http://schemas.openxmlformats.org/officeDocument/2006/relationships/image" Target="../media/image3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Relationship Id="rId4" Type="http://schemas.openxmlformats.org/officeDocument/2006/relationships/hyperlink" Target="https://cloud.google.com/solutions/machine-learning/mlops-continuous-delivery-and-automation-pipelines-in-machine-learning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cloud.google.com/solutions/machine-learning/mlops-continuous-delivery-and-automation-pipelines-in-machine-learning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hyperlink" Target="https://dvc.org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Relationship Id="rId4" Type="http://schemas.openxmlformats.org/officeDocument/2006/relationships/hyperlink" Target="https://dvc.org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4.png"/><Relationship Id="rId4" Type="http://schemas.openxmlformats.org/officeDocument/2006/relationships/hyperlink" Target="https://dvc.org/doc/use-cases/data-registries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png"/><Relationship Id="rId4" Type="http://schemas.openxmlformats.org/officeDocument/2006/relationships/hyperlink" Target="https://mlflow.org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youtu.be/SGawkIjBoGE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mlflow.org/docs/latest/models.html#deploy-a-python-function-model-on-microsoft-azure-ml" TargetMode="External"/><Relationship Id="rId4" Type="http://schemas.openxmlformats.org/officeDocument/2006/relationships/hyperlink" Target="https://www.mlflow.org/docs/latest/models.html#deploy-a-python-function-model-on-amazon-sagemaker" TargetMode="External"/><Relationship Id="rId5" Type="http://schemas.openxmlformats.org/officeDocument/2006/relationships/hyperlink" Target="https://www.mlflow.org/docs/latest/models.html#export-a-python-function-model-as-an-apache-spark-udf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.png"/><Relationship Id="rId4" Type="http://schemas.openxmlformats.org/officeDocument/2006/relationships/hyperlink" Target="http://3.65.37.156/#/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databricks.com/product/managed-mlflow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www.wandb.com/" TargetMode="External"/><Relationship Id="rId4" Type="http://schemas.openxmlformats.org/officeDocument/2006/relationships/hyperlink" Target="https://neptune.ai/" TargetMode="External"/><Relationship Id="rId5" Type="http://schemas.openxmlformats.org/officeDocument/2006/relationships/hyperlink" Target="https://github.com/IDSIA/sacred" TargetMode="External"/><Relationship Id="rId6" Type="http://schemas.openxmlformats.org/officeDocument/2006/relationships/hyperlink" Target="https://aws.amazon.com/ru/sagemaker/" TargetMode="External"/><Relationship Id="rId7" Type="http://schemas.openxmlformats.org/officeDocument/2006/relationships/hyperlink" Target="https://github.com/allegroai/clearml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.png"/><Relationship Id="rId4" Type="http://schemas.openxmlformats.org/officeDocument/2006/relationships/hyperlink" Target="http://3.65.37.156/#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6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9.png"/><Relationship Id="rId4" Type="http://schemas.openxmlformats.org/officeDocument/2006/relationships/hyperlink" Target="https://youtu.be/oDLmdNPli98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cml.dev/" TargetMode="External"/><Relationship Id="rId4" Type="http://schemas.openxmlformats.org/officeDocument/2006/relationships/image" Target="../media/image8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.png"/><Relationship Id="rId4" Type="http://schemas.openxmlformats.org/officeDocument/2006/relationships/hyperlink" Target="http://3.65.37.156/#/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youtu.be/6ETZn7gc_j8" TargetMode="External"/><Relationship Id="rId4" Type="http://schemas.openxmlformats.org/officeDocument/2006/relationships/image" Target="../media/image7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youtu.be/6ETZn7gc_j8" TargetMode="External"/><Relationship Id="rId4" Type="http://schemas.openxmlformats.org/officeDocument/2006/relationships/image" Target="../media/image7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youtu.be/6ETZn7gc_j8" TargetMode="External"/><Relationship Id="rId4" Type="http://schemas.openxmlformats.org/officeDocument/2006/relationships/image" Target="../media/image7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youtu.be/6ETZn7gc_j8" TargetMode="External"/><Relationship Id="rId4" Type="http://schemas.openxmlformats.org/officeDocument/2006/relationships/image" Target="../media/image7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youtu.be/6ETZn7gc_j8" TargetMode="External"/><Relationship Id="rId4" Type="http://schemas.openxmlformats.org/officeDocument/2006/relationships/image" Target="../media/image7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youtu.be/6ETZn7gc_j8" TargetMode="Externa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idx="1" type="body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600"/>
              <a:buNone/>
            </a:pPr>
            <a:r>
              <a:rPr lang="ru-RU" sz="3000"/>
              <a:t>Михаил Марюфич, MLE</a:t>
            </a:r>
            <a:endParaRPr sz="3000"/>
          </a:p>
        </p:txBody>
      </p:sp>
      <p:sp>
        <p:nvSpPr>
          <p:cNvPr id="135" name="Google Shape;135;p1"/>
          <p:cNvSpPr txBox="1"/>
          <p:nvPr>
            <p:ph idx="3" type="body"/>
          </p:nvPr>
        </p:nvSpPr>
        <p:spPr>
          <a:xfrm>
            <a:off x="544425" y="3305875"/>
            <a:ext cx="8945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428"/>
              </a:lnSpc>
              <a:spcBef>
                <a:spcPts val="0"/>
              </a:spcBef>
              <a:spcAft>
                <a:spcPts val="1500"/>
              </a:spcAft>
              <a:buSzPts val="5200"/>
              <a:buNone/>
            </a:pPr>
            <a:r>
              <a:rPr lang="ru-RU" sz="4200">
                <a:solidFill>
                  <a:srgbClr val="333333"/>
                </a:solidFill>
                <a:highlight>
                  <a:srgbClr val="FFFFFF"/>
                </a:highlight>
              </a:rPr>
              <a:t>Воспроизводимость в ML</a:t>
            </a:r>
            <a:endParaRPr sz="4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toon-scientist-science-drawing-clip-art-scientist.jpg" id="233" name="Google Shape;233;gd0867c7b8d_0_1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100" y="1565672"/>
            <a:ext cx="3149712" cy="409865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0799"/>
                </a:lnTo>
                <a:lnTo>
                  <a:pt x="0" y="21600"/>
                </a:lnTo>
                <a:lnTo>
                  <a:pt x="10799" y="21600"/>
                </a:lnTo>
                <a:lnTo>
                  <a:pt x="21600" y="21600"/>
                </a:lnTo>
                <a:lnTo>
                  <a:pt x="21600" y="10799"/>
                </a:lnTo>
                <a:lnTo>
                  <a:pt x="21600" y="0"/>
                </a:lnTo>
                <a:lnTo>
                  <a:pt x="10799" y="0"/>
                </a:lnTo>
                <a:lnTo>
                  <a:pt x="0" y="0"/>
                </a:lnTo>
                <a:close/>
                <a:moveTo>
                  <a:pt x="20226" y="9008"/>
                </a:moveTo>
                <a:cubicBezTo>
                  <a:pt x="20244" y="9011"/>
                  <a:pt x="20260" y="9020"/>
                  <a:pt x="20270" y="9033"/>
                </a:cubicBezTo>
                <a:cubicBezTo>
                  <a:pt x="20291" y="9059"/>
                  <a:pt x="20281" y="9093"/>
                  <a:pt x="20247" y="9108"/>
                </a:cubicBezTo>
                <a:cubicBezTo>
                  <a:pt x="20214" y="9124"/>
                  <a:pt x="20169" y="9118"/>
                  <a:pt x="20148" y="9092"/>
                </a:cubicBezTo>
                <a:cubicBezTo>
                  <a:pt x="20127" y="9066"/>
                  <a:pt x="20137" y="9030"/>
                  <a:pt x="20171" y="9014"/>
                </a:cubicBezTo>
                <a:cubicBezTo>
                  <a:pt x="20188" y="9006"/>
                  <a:pt x="20208" y="9005"/>
                  <a:pt x="20226" y="9008"/>
                </a:cubicBezTo>
                <a:close/>
                <a:moveTo>
                  <a:pt x="19502" y="16505"/>
                </a:moveTo>
                <a:cubicBezTo>
                  <a:pt x="19512" y="16506"/>
                  <a:pt x="19521" y="16510"/>
                  <a:pt x="19530" y="16515"/>
                </a:cubicBezTo>
                <a:cubicBezTo>
                  <a:pt x="19546" y="16522"/>
                  <a:pt x="19559" y="16535"/>
                  <a:pt x="19570" y="16552"/>
                </a:cubicBezTo>
                <a:cubicBezTo>
                  <a:pt x="19572" y="16556"/>
                  <a:pt x="19574" y="16559"/>
                  <a:pt x="19576" y="16564"/>
                </a:cubicBezTo>
                <a:cubicBezTo>
                  <a:pt x="19587" y="16583"/>
                  <a:pt x="19594" y="16606"/>
                  <a:pt x="19594" y="16634"/>
                </a:cubicBezTo>
                <a:cubicBezTo>
                  <a:pt x="19594" y="16685"/>
                  <a:pt x="19566" y="16741"/>
                  <a:pt x="19530" y="16758"/>
                </a:cubicBezTo>
                <a:cubicBezTo>
                  <a:pt x="19512" y="16767"/>
                  <a:pt x="19494" y="16767"/>
                  <a:pt x="19479" y="16760"/>
                </a:cubicBezTo>
                <a:cubicBezTo>
                  <a:pt x="19476" y="16759"/>
                  <a:pt x="19474" y="16759"/>
                  <a:pt x="19472" y="16758"/>
                </a:cubicBezTo>
                <a:cubicBezTo>
                  <a:pt x="19454" y="16749"/>
                  <a:pt x="19439" y="16733"/>
                  <a:pt x="19428" y="16711"/>
                </a:cubicBezTo>
                <a:cubicBezTo>
                  <a:pt x="19406" y="16668"/>
                  <a:pt x="19400" y="16607"/>
                  <a:pt x="19425" y="16556"/>
                </a:cubicBezTo>
                <a:cubicBezTo>
                  <a:pt x="19434" y="16540"/>
                  <a:pt x="19444" y="16529"/>
                  <a:pt x="19455" y="16521"/>
                </a:cubicBezTo>
                <a:cubicBezTo>
                  <a:pt x="19459" y="16518"/>
                  <a:pt x="19463" y="16516"/>
                  <a:pt x="19466" y="16515"/>
                </a:cubicBezTo>
                <a:cubicBezTo>
                  <a:pt x="19478" y="16508"/>
                  <a:pt x="19489" y="16504"/>
                  <a:pt x="19502" y="16505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4" name="Google Shape;234;gd0867c7b8d_0_1249"/>
          <p:cNvGrpSpPr/>
          <p:nvPr/>
        </p:nvGrpSpPr>
        <p:grpSpPr>
          <a:xfrm>
            <a:off x="8178123" y="1467365"/>
            <a:ext cx="3691050" cy="4839492"/>
            <a:chOff x="0" y="0"/>
            <a:chExt cx="7382100" cy="9678984"/>
          </a:xfrm>
        </p:grpSpPr>
        <p:pic>
          <p:nvPicPr>
            <p:cNvPr descr="depositphotos_143352549-stock-illustration-цифровая-специалист-или-компьютер-веб.jpg" id="235" name="Google Shape;235;gd0867c7b8d_0_1249"/>
            <p:cNvPicPr preferRelativeResize="0"/>
            <p:nvPr/>
          </p:nvPicPr>
          <p:blipFill rotWithShape="1">
            <a:blip r:embed="rId4">
              <a:alphaModFix/>
            </a:blip>
            <a:srcRect b="0" l="6324" r="7742" t="0"/>
            <a:stretch/>
          </p:blipFill>
          <p:spPr>
            <a:xfrm>
              <a:off x="0" y="0"/>
              <a:ext cx="7382073" cy="8590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gd0867c7b8d_0_1249"/>
            <p:cNvSpPr/>
            <p:nvPr/>
          </p:nvSpPr>
          <p:spPr>
            <a:xfrm>
              <a:off x="0" y="8666484"/>
              <a:ext cx="7382100" cy="10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ru-RU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                      Разработчик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37" name="Google Shape;237;gd0867c7b8d_0_1249"/>
          <p:cNvSpPr txBox="1"/>
          <p:nvPr/>
        </p:nvSpPr>
        <p:spPr>
          <a:xfrm>
            <a:off x="1136302" y="5908413"/>
            <a:ext cx="1491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gd0867c7b8d_0_1249"/>
          <p:cNvSpPr txBox="1"/>
          <p:nvPr/>
        </p:nvSpPr>
        <p:spPr>
          <a:xfrm>
            <a:off x="1546221" y="1226963"/>
            <a:ext cx="80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Вася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gd0867c7b8d_0_1249"/>
          <p:cNvSpPr txBox="1"/>
          <p:nvPr/>
        </p:nvSpPr>
        <p:spPr>
          <a:xfrm>
            <a:off x="9815960" y="1226963"/>
            <a:ext cx="80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Федя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0" name="Google Shape;240;gd0867c7b8d_0_1249"/>
          <p:cNvCxnSpPr/>
          <p:nvPr/>
        </p:nvCxnSpPr>
        <p:spPr>
          <a:xfrm rot="10800000">
            <a:off x="372293" y="1908382"/>
            <a:ext cx="2566800" cy="3545400"/>
          </a:xfrm>
          <a:prstGeom prst="straightConnector1">
            <a:avLst/>
          </a:prstGeom>
          <a:noFill/>
          <a:ln cap="flat" cmpd="sng" w="5080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7650"/>
              </a:srgbClr>
            </a:outerShdw>
          </a:effectLst>
        </p:spPr>
      </p:cxnSp>
      <p:cxnSp>
        <p:nvCxnSpPr>
          <p:cNvPr id="241" name="Google Shape;241;gd0867c7b8d_0_1249"/>
          <p:cNvCxnSpPr/>
          <p:nvPr/>
        </p:nvCxnSpPr>
        <p:spPr>
          <a:xfrm flipH="1" rot="10800000">
            <a:off x="501985" y="1856934"/>
            <a:ext cx="2504100" cy="3648300"/>
          </a:xfrm>
          <a:prstGeom prst="straightConnector1">
            <a:avLst/>
          </a:prstGeom>
          <a:noFill/>
          <a:ln cap="flat" cmpd="sng" w="5080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7650"/>
              </a:srgbClr>
            </a:outerShdw>
          </a:effectLst>
        </p:spPr>
      </p:cxnSp>
      <p:sp>
        <p:nvSpPr>
          <p:cNvPr id="242" name="Google Shape;242;gd0867c7b8d_0_1249"/>
          <p:cNvSpPr txBox="1"/>
          <p:nvPr/>
        </p:nvSpPr>
        <p:spPr>
          <a:xfrm>
            <a:off x="5654675" y="1281238"/>
            <a:ext cx="675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Петя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gd0867c7b8d_0_1249"/>
          <p:cNvSpPr txBox="1"/>
          <p:nvPr/>
        </p:nvSpPr>
        <p:spPr>
          <a:xfrm>
            <a:off x="4918475" y="5851463"/>
            <a:ext cx="2627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Новый  Data Scientist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mage" id="244" name="Google Shape;244;gd0867c7b8d_0_12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7555" y="1576654"/>
            <a:ext cx="3136901" cy="40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d0867c7b8d_0_1249"/>
          <p:cNvSpPr txBox="1"/>
          <p:nvPr/>
        </p:nvSpPr>
        <p:spPr>
          <a:xfrm>
            <a:off x="11608763" y="6463913"/>
            <a:ext cx="366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d0867c7b8d_0_59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MODEL REGISTRY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gd0867c7b8d_0_593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6" name="Google Shape;1036;gd0867c7b8d_0_593"/>
          <p:cNvSpPr txBox="1"/>
          <p:nvPr/>
        </p:nvSpPr>
        <p:spPr>
          <a:xfrm>
            <a:off x="7678700" y="6301450"/>
            <a:ext cx="634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d0867c7b8d_0_593"/>
          <p:cNvSpPr txBox="1"/>
          <p:nvPr/>
        </p:nvSpPr>
        <p:spPr>
          <a:xfrm>
            <a:off x="9313325" y="625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https://youtu.be/6ETZn7gc_j8</a:t>
            </a:r>
            <a:endParaRPr/>
          </a:p>
        </p:txBody>
      </p:sp>
      <p:pic>
        <p:nvPicPr>
          <p:cNvPr id="1038" name="Google Shape;1038;gd0867c7b8d_0_5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25" y="2542689"/>
            <a:ext cx="12192001" cy="207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gd0867c7b8d_0_59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MLFLOW MODEL REGISTRY</a:t>
            </a:r>
            <a:endParaRPr/>
          </a:p>
        </p:txBody>
      </p:sp>
      <p:sp>
        <p:nvSpPr>
          <p:cNvPr id="1040" name="Google Shape;1040;gd0867c7b8d_0_593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d0867c7b8d_0_60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Попали в GIT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gd0867c7b8d_0_602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Google Shape;1047;gd0867c7b8d_0_602"/>
          <p:cNvSpPr txBox="1"/>
          <p:nvPr/>
        </p:nvSpPr>
        <p:spPr>
          <a:xfrm>
            <a:off x="7678700" y="6301450"/>
            <a:ext cx="634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d0867c7b8d_0_602"/>
          <p:cNvSpPr txBox="1"/>
          <p:nvPr/>
        </p:nvSpPr>
        <p:spPr>
          <a:xfrm>
            <a:off x="9313325" y="625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https://youtu.be/6ETZn7gc_j8</a:t>
            </a:r>
            <a:endParaRPr/>
          </a:p>
        </p:txBody>
      </p:sp>
      <p:pic>
        <p:nvPicPr>
          <p:cNvPr id="1049" name="Google Shape;1049;gd0867c7b8d_0_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950" y="1483275"/>
            <a:ext cx="9512201" cy="455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gd0867c7b8d_0_60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Попали в GIT</a:t>
            </a:r>
            <a:endParaRPr/>
          </a:p>
        </p:txBody>
      </p:sp>
      <p:sp>
        <p:nvSpPr>
          <p:cNvPr id="1051" name="Google Shape;1051;gd0867c7b8d_0_602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d0867c7b8d_0_602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d0867c7b8d_0_61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Вернулись в JIRA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gd0867c7b8d_0_611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9" name="Google Shape;1059;gd0867c7b8d_0_611"/>
          <p:cNvSpPr txBox="1"/>
          <p:nvPr/>
        </p:nvSpPr>
        <p:spPr>
          <a:xfrm>
            <a:off x="7678700" y="6301450"/>
            <a:ext cx="634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d0867c7b8d_0_611"/>
          <p:cNvSpPr txBox="1"/>
          <p:nvPr/>
        </p:nvSpPr>
        <p:spPr>
          <a:xfrm>
            <a:off x="9313325" y="625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https://youtu.be/6ETZn7gc_j8</a:t>
            </a:r>
            <a:endParaRPr/>
          </a:p>
        </p:txBody>
      </p:sp>
      <p:pic>
        <p:nvPicPr>
          <p:cNvPr id="1061" name="Google Shape;1061;gd0867c7b8d_0_6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25" y="1758050"/>
            <a:ext cx="11530772" cy="39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gd0867c7b8d_0_61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JIRA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d09a5208ac_0_529"/>
          <p:cNvSpPr txBox="1"/>
          <p:nvPr>
            <p:ph idx="1" type="body"/>
          </p:nvPr>
        </p:nvSpPr>
        <p:spPr>
          <a:xfrm>
            <a:off x="1120775" y="1784350"/>
            <a:ext cx="99387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ru-RU"/>
              <a:t>Зачем все это надо?</a:t>
            </a:r>
            <a:endParaRPr/>
          </a:p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ru-RU"/>
              <a:t>Как организовать воспроизводимое обучение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	-  Почему не стоит хранить большие файлы в git</a:t>
            </a:r>
            <a:br>
              <a:rPr lang="ru-RU"/>
            </a:br>
            <a:r>
              <a:rPr lang="ru-RU"/>
              <a:t>     -  Где же их хранить? (рассмотрим s3)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 - dvc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 - mlflow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d09a5208ac_0_52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4" name="Google Shape;1074;gd0867c7b8d_0_626"/>
          <p:cNvCxnSpPr/>
          <p:nvPr/>
        </p:nvCxnSpPr>
        <p:spPr>
          <a:xfrm flipH="1" rot="10800000">
            <a:off x="3645850" y="3639200"/>
            <a:ext cx="5152500" cy="2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5" name="Google Shape;1075;gd0867c7b8d_0_626"/>
          <p:cNvSpPr/>
          <p:nvPr/>
        </p:nvSpPr>
        <p:spPr>
          <a:xfrm>
            <a:off x="54550" y="1859400"/>
            <a:ext cx="12082800" cy="20400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Спасибо за внимание!</a:t>
            </a:r>
            <a:br>
              <a:rPr lang="ru-RU" sz="3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-RU" sz="3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Пройдите опрос по занятию и приходите на следующие вебинары</a:t>
            </a:r>
            <a:endParaRPr sz="3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6" name="Google Shape;1076;gd0867c7b8d_0_62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Доклад про dvc и mlfow в OK.ru</a:t>
            </a:r>
            <a:endParaRPr/>
          </a:p>
        </p:txBody>
      </p:sp>
      <p:sp>
        <p:nvSpPr>
          <p:cNvPr id="1077" name="Google Shape;1077;gd0867c7b8d_0_626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d0867c7b8d_0_626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В индустрии многим знакома ситуация, когда вы быстро задеплоили модель, сделанную DS на коленке. А через месяц, когда её нужно переобучить на новых данных или добавить новый признак, оказывается, что DS по каким-то странным причинам не может этого сделать (потерял код или стер данные, на которых создавал модель).&#10;&#10;Вывод модели в продакшн — это не только её упаковка в условный контейнер, но и фиксация процесса ее обучения, и дальнейший мониторинг ее работы. Подробное описание того, как модель была получена, позволяет избежать потерь знаний и результатов экспериментов.&#10;&#10;В ОК построили процесс, в котором:&#10;&#10;— все параметры обучения, зависимости и артефакты фиксируются в git;&#10;— модели обучаются автоматически в контролируемом окружении;&#10;— модели проходят ревью и попадают в мастер;&#10;— из мастера улетают в продакшен.&#10;&#10;Михаил в этом докладе расскажет:&#10;&#10;— о процессе и используемых инструментах;&#10;— как организовали версионируемое хранилище дата-сетов на dvc;&#10;— как организовали выкатки через репозиторий;&#10;— путь модельки от поставленной задачи в JIRA до прода и обратно;&#10;— как организовали автоматическое переобучение (не теряя воспроизводимости и возможности отката)." id="1079" name="Google Shape;1079;gd0867c7b8d_0_626" title="Михаил Марюфич — CI/CD для Ml-моделей и датасетов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475" y="1795250"/>
            <a:ext cx="6462900" cy="48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gd0867c7b8d_0_1265"/>
          <p:cNvGrpSpPr/>
          <p:nvPr/>
        </p:nvGrpSpPr>
        <p:grpSpPr>
          <a:xfrm>
            <a:off x="7349061" y="1453765"/>
            <a:ext cx="3691050" cy="4839492"/>
            <a:chOff x="0" y="0"/>
            <a:chExt cx="7382100" cy="9678984"/>
          </a:xfrm>
        </p:grpSpPr>
        <p:pic>
          <p:nvPicPr>
            <p:cNvPr descr="depositphotos_143352549-stock-illustration-цифровая-специалист-или-компьютер-веб.jpg" id="251" name="Google Shape;251;gd0867c7b8d_0_1265"/>
            <p:cNvPicPr preferRelativeResize="0"/>
            <p:nvPr/>
          </p:nvPicPr>
          <p:blipFill rotWithShape="1">
            <a:blip r:embed="rId3">
              <a:alphaModFix/>
            </a:blip>
            <a:srcRect b="0" l="6324" r="7742" t="0"/>
            <a:stretch/>
          </p:blipFill>
          <p:spPr>
            <a:xfrm>
              <a:off x="0" y="0"/>
              <a:ext cx="7382073" cy="8590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gd0867c7b8d_0_1265"/>
            <p:cNvSpPr/>
            <p:nvPr/>
          </p:nvSpPr>
          <p:spPr>
            <a:xfrm>
              <a:off x="0" y="8666484"/>
              <a:ext cx="7382100" cy="10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ru-RU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                      Разработчик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53" name="Google Shape;253;gd0867c7b8d_0_1265"/>
          <p:cNvSpPr txBox="1"/>
          <p:nvPr/>
        </p:nvSpPr>
        <p:spPr>
          <a:xfrm>
            <a:off x="1794602" y="5908413"/>
            <a:ext cx="1506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gd0867c7b8d_0_1265"/>
          <p:cNvSpPr txBox="1"/>
          <p:nvPr/>
        </p:nvSpPr>
        <p:spPr>
          <a:xfrm>
            <a:off x="1856697" y="1241525"/>
            <a:ext cx="716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>
                <a:latin typeface="Proxima Nova"/>
                <a:ea typeface="Proxima Nova"/>
                <a:cs typeface="Proxima Nova"/>
                <a:sym typeface="Proxima Nova"/>
              </a:rPr>
              <a:t>Петя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gd0867c7b8d_0_1265"/>
          <p:cNvSpPr txBox="1"/>
          <p:nvPr/>
        </p:nvSpPr>
        <p:spPr>
          <a:xfrm>
            <a:off x="8910899" y="1226963"/>
            <a:ext cx="632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Федя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gd0867c7b8d_0_1265"/>
          <p:cNvSpPr txBox="1"/>
          <p:nvPr/>
        </p:nvSpPr>
        <p:spPr>
          <a:xfrm>
            <a:off x="5051020" y="2117011"/>
            <a:ext cx="2090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</a:pPr>
            <a:r>
              <a:rPr lang="ru-RU" sz="1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d0867c7b8d_0_1265"/>
          <p:cNvSpPr txBox="1"/>
          <p:nvPr/>
        </p:nvSpPr>
        <p:spPr>
          <a:xfrm>
            <a:off x="5523444" y="4121683"/>
            <a:ext cx="1145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d0867c7b8d_0_1265"/>
          <p:cNvSpPr txBox="1"/>
          <p:nvPr/>
        </p:nvSpPr>
        <p:spPr>
          <a:xfrm>
            <a:off x="4578713" y="3487725"/>
            <a:ext cx="2835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22860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d0867c7b8d_0_1265"/>
          <p:cNvSpPr txBox="1"/>
          <p:nvPr/>
        </p:nvSpPr>
        <p:spPr>
          <a:xfrm>
            <a:off x="5523444" y="4121683"/>
            <a:ext cx="1145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 что там в проде?</a:t>
            </a:r>
            <a:endParaRPr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mage" id="260" name="Google Shape;260;gd0867c7b8d_0_12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550" y="1683419"/>
            <a:ext cx="3085501" cy="4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d0867c7b8d_0_1265"/>
          <p:cNvSpPr txBox="1"/>
          <p:nvPr/>
        </p:nvSpPr>
        <p:spPr>
          <a:xfrm>
            <a:off x="11608763" y="6463913"/>
            <a:ext cx="366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gd0867c7b8d_0_1280"/>
          <p:cNvGrpSpPr/>
          <p:nvPr/>
        </p:nvGrpSpPr>
        <p:grpSpPr>
          <a:xfrm>
            <a:off x="7349061" y="1453765"/>
            <a:ext cx="3691050" cy="4839492"/>
            <a:chOff x="0" y="0"/>
            <a:chExt cx="7382100" cy="9678984"/>
          </a:xfrm>
        </p:grpSpPr>
        <p:pic>
          <p:nvPicPr>
            <p:cNvPr descr="depositphotos_143352549-stock-illustration-цифровая-специалист-или-компьютер-веб.jpg" id="267" name="Google Shape;267;gd0867c7b8d_0_1280"/>
            <p:cNvPicPr preferRelativeResize="0"/>
            <p:nvPr/>
          </p:nvPicPr>
          <p:blipFill rotWithShape="1">
            <a:blip r:embed="rId3">
              <a:alphaModFix/>
            </a:blip>
            <a:srcRect b="0" l="6324" r="7742" t="0"/>
            <a:stretch/>
          </p:blipFill>
          <p:spPr>
            <a:xfrm>
              <a:off x="0" y="0"/>
              <a:ext cx="7382073" cy="8590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gd0867c7b8d_0_1280"/>
            <p:cNvSpPr/>
            <p:nvPr/>
          </p:nvSpPr>
          <p:spPr>
            <a:xfrm>
              <a:off x="0" y="8666484"/>
              <a:ext cx="7382100" cy="10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ru-RU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                      Разработчик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69" name="Google Shape;269;gd0867c7b8d_0_1280"/>
          <p:cNvSpPr txBox="1"/>
          <p:nvPr/>
        </p:nvSpPr>
        <p:spPr>
          <a:xfrm>
            <a:off x="1794602" y="5908413"/>
            <a:ext cx="1506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gd0867c7b8d_0_1280"/>
          <p:cNvSpPr txBox="1"/>
          <p:nvPr/>
        </p:nvSpPr>
        <p:spPr>
          <a:xfrm>
            <a:off x="1856697" y="1241525"/>
            <a:ext cx="716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>
                <a:latin typeface="Proxima Nova"/>
                <a:ea typeface="Proxima Nova"/>
                <a:cs typeface="Proxima Nova"/>
                <a:sym typeface="Proxima Nova"/>
              </a:rPr>
              <a:t>Петя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gd0867c7b8d_0_1280"/>
          <p:cNvSpPr txBox="1"/>
          <p:nvPr/>
        </p:nvSpPr>
        <p:spPr>
          <a:xfrm>
            <a:off x="8910899" y="1226963"/>
            <a:ext cx="632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Федя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gd0867c7b8d_0_1280"/>
          <p:cNvSpPr txBox="1"/>
          <p:nvPr/>
        </p:nvSpPr>
        <p:spPr>
          <a:xfrm>
            <a:off x="5051020" y="2117011"/>
            <a:ext cx="2090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d0867c7b8d_0_1280"/>
          <p:cNvSpPr txBox="1"/>
          <p:nvPr/>
        </p:nvSpPr>
        <p:spPr>
          <a:xfrm>
            <a:off x="5523444" y="4121683"/>
            <a:ext cx="1145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4" name="Google Shape;274;gd0867c7b8d_0_1280"/>
          <p:cNvGrpSpPr/>
          <p:nvPr/>
        </p:nvGrpSpPr>
        <p:grpSpPr>
          <a:xfrm>
            <a:off x="4521145" y="2065058"/>
            <a:ext cx="2794105" cy="3375855"/>
            <a:chOff x="0" y="0"/>
            <a:chExt cx="5588209" cy="6751711"/>
          </a:xfrm>
        </p:grpSpPr>
        <p:pic>
          <p:nvPicPr>
            <p:cNvPr descr="download (1).png" id="275" name="Google Shape;275;gd0867c7b8d_0_1280"/>
            <p:cNvPicPr preferRelativeResize="0"/>
            <p:nvPr/>
          </p:nvPicPr>
          <p:blipFill rotWithShape="1">
            <a:blip r:embed="rId4">
              <a:alphaModFix/>
            </a:blip>
            <a:srcRect b="0" l="4077" r="4086" t="0"/>
            <a:stretch/>
          </p:blipFill>
          <p:spPr>
            <a:xfrm>
              <a:off x="0" y="0"/>
              <a:ext cx="5588000" cy="6084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gd0867c7b8d_0_1280"/>
            <p:cNvSpPr/>
            <p:nvPr/>
          </p:nvSpPr>
          <p:spPr>
            <a:xfrm>
              <a:off x="109" y="6161011"/>
              <a:ext cx="55881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228600" lvl="0" marL="6858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7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77" name="Google Shape;277;gd0867c7b8d_0_1280"/>
          <p:cNvSpPr txBox="1"/>
          <p:nvPr/>
        </p:nvSpPr>
        <p:spPr>
          <a:xfrm>
            <a:off x="4578713" y="3487725"/>
            <a:ext cx="2835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22860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model.pkl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mage" id="278" name="Google Shape;278;gd0867c7b8d_0_12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550" y="1683419"/>
            <a:ext cx="3085501" cy="4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d0867c7b8d_0_1280"/>
          <p:cNvSpPr txBox="1"/>
          <p:nvPr/>
        </p:nvSpPr>
        <p:spPr>
          <a:xfrm>
            <a:off x="11608763" y="6463913"/>
            <a:ext cx="366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gd0867c7b8d_0_1297"/>
          <p:cNvGrpSpPr/>
          <p:nvPr/>
        </p:nvGrpSpPr>
        <p:grpSpPr>
          <a:xfrm>
            <a:off x="7349061" y="1453765"/>
            <a:ext cx="3691050" cy="4839492"/>
            <a:chOff x="0" y="0"/>
            <a:chExt cx="7382100" cy="9678984"/>
          </a:xfrm>
        </p:grpSpPr>
        <p:pic>
          <p:nvPicPr>
            <p:cNvPr descr="depositphotos_143352549-stock-illustration-цифровая-специалист-или-компьютер-веб.jpg" id="285" name="Google Shape;285;gd0867c7b8d_0_1297"/>
            <p:cNvPicPr preferRelativeResize="0"/>
            <p:nvPr/>
          </p:nvPicPr>
          <p:blipFill rotWithShape="1">
            <a:blip r:embed="rId3">
              <a:alphaModFix/>
            </a:blip>
            <a:srcRect b="0" l="6324" r="7742" t="0"/>
            <a:stretch/>
          </p:blipFill>
          <p:spPr>
            <a:xfrm>
              <a:off x="0" y="0"/>
              <a:ext cx="7382073" cy="8590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gd0867c7b8d_0_1297"/>
            <p:cNvSpPr/>
            <p:nvPr/>
          </p:nvSpPr>
          <p:spPr>
            <a:xfrm>
              <a:off x="0" y="8666484"/>
              <a:ext cx="7382100" cy="10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ru-RU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                      Разработчик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87" name="Google Shape;287;gd0867c7b8d_0_1297"/>
          <p:cNvSpPr txBox="1"/>
          <p:nvPr/>
        </p:nvSpPr>
        <p:spPr>
          <a:xfrm>
            <a:off x="1794602" y="5908413"/>
            <a:ext cx="1506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gd0867c7b8d_0_1297"/>
          <p:cNvSpPr txBox="1"/>
          <p:nvPr/>
        </p:nvSpPr>
        <p:spPr>
          <a:xfrm>
            <a:off x="1856697" y="1241525"/>
            <a:ext cx="716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>
                <a:latin typeface="Proxima Nova"/>
                <a:ea typeface="Proxima Nova"/>
                <a:cs typeface="Proxima Nova"/>
                <a:sym typeface="Proxima Nova"/>
              </a:rPr>
              <a:t>Петя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gd0867c7b8d_0_1297"/>
          <p:cNvSpPr txBox="1"/>
          <p:nvPr/>
        </p:nvSpPr>
        <p:spPr>
          <a:xfrm>
            <a:off x="8910899" y="1226963"/>
            <a:ext cx="632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Федя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gd0867c7b8d_0_1297"/>
          <p:cNvSpPr txBox="1"/>
          <p:nvPr/>
        </p:nvSpPr>
        <p:spPr>
          <a:xfrm>
            <a:off x="5051020" y="2117011"/>
            <a:ext cx="2090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d0867c7b8d_0_1297"/>
          <p:cNvSpPr txBox="1"/>
          <p:nvPr/>
        </p:nvSpPr>
        <p:spPr>
          <a:xfrm>
            <a:off x="5523444" y="4121683"/>
            <a:ext cx="1145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" id="292" name="Google Shape;292;gd0867c7b8d_0_1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550" y="1683419"/>
            <a:ext cx="3085501" cy="4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d0867c7b8d_0_1297"/>
          <p:cNvSpPr/>
          <p:nvPr/>
        </p:nvSpPr>
        <p:spPr>
          <a:xfrm>
            <a:off x="4716931" y="2407087"/>
            <a:ext cx="2681937" cy="2240298"/>
          </a:xfrm>
          <a:custGeom>
            <a:rect b="b" l="l" r="r" t="t"/>
            <a:pathLst>
              <a:path extrusionOk="0" h="21600" w="21595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4" name="Google Shape;294;gd0867c7b8d_0_1297"/>
          <p:cNvSpPr txBox="1"/>
          <p:nvPr/>
        </p:nvSpPr>
        <p:spPr>
          <a:xfrm>
            <a:off x="4390013" y="2938369"/>
            <a:ext cx="2835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22860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Комп Васи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gd0867c7b8d_0_1297"/>
          <p:cNvSpPr txBox="1"/>
          <p:nvPr/>
        </p:nvSpPr>
        <p:spPr>
          <a:xfrm>
            <a:off x="11608763" y="6463913"/>
            <a:ext cx="366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0867c7b8d_0_1312"/>
          <p:cNvSpPr txBox="1"/>
          <p:nvPr/>
        </p:nvSpPr>
        <p:spPr>
          <a:xfrm>
            <a:off x="3350125" y="2397150"/>
            <a:ext cx="5491800" cy="20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300"/>
              <a:buFont typeface="Play"/>
              <a:buNone/>
            </a:pPr>
            <a:r>
              <a:rPr b="1" lang="ru-RU" sz="133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+35</a:t>
            </a:r>
            <a:r>
              <a:rPr b="1" i="0" lang="ru-RU" sz="13300" u="none" cap="none" strike="noStrike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%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" name="Google Shape;301;gd0867c7b8d_0_1312"/>
          <p:cNvSpPr txBox="1"/>
          <p:nvPr/>
        </p:nvSpPr>
        <p:spPr>
          <a:xfrm>
            <a:off x="3713131" y="4813350"/>
            <a:ext cx="4765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100"/>
              <a:buFont typeface="Play"/>
              <a:buNone/>
            </a:pPr>
            <a:r>
              <a:rPr lang="ru-RU" sz="31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К ОЧЕНЬ ВАЖНОЙ МЕТРИКЕ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gd0867c7b8d_0_1312"/>
          <p:cNvSpPr txBox="1"/>
          <p:nvPr>
            <p:ph idx="12" type="sldNum"/>
          </p:nvPr>
        </p:nvSpPr>
        <p:spPr>
          <a:xfrm>
            <a:off x="11608763" y="6463913"/>
            <a:ext cx="366600" cy="279000"/>
          </a:xfrm>
          <a:prstGeom prst="rect">
            <a:avLst/>
          </a:prstGeom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</a:pPr>
            <a:fld id="{00000000-1234-1234-1234-123412341234}" type="slidenum">
              <a:rPr lang="ru-RU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0867c7b8d_0_1318"/>
          <p:cNvSpPr txBox="1"/>
          <p:nvPr/>
        </p:nvSpPr>
        <p:spPr>
          <a:xfrm>
            <a:off x="3350125" y="2397150"/>
            <a:ext cx="5491800" cy="20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300"/>
              <a:buFont typeface="Play"/>
              <a:buNone/>
            </a:pPr>
            <a:r>
              <a:rPr b="1" lang="ru-RU" sz="133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+35</a:t>
            </a:r>
            <a:r>
              <a:rPr b="1" i="0" lang="ru-RU" sz="13300" u="none" cap="none" strike="noStrike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%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gd0867c7b8d_0_1318"/>
          <p:cNvSpPr txBox="1"/>
          <p:nvPr/>
        </p:nvSpPr>
        <p:spPr>
          <a:xfrm>
            <a:off x="3713131" y="4813350"/>
            <a:ext cx="4765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100"/>
              <a:buFont typeface="Play"/>
              <a:buNone/>
            </a:pPr>
            <a:r>
              <a:rPr lang="ru-RU" sz="31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К ОЧЕНЬ ВАЖНОЙ МЕТРИКЕ </a:t>
            </a:r>
            <a:endParaRPr sz="31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100"/>
              <a:buFont typeface="Play"/>
              <a:buNone/>
            </a:pPr>
            <a:r>
              <a:t/>
            </a:r>
            <a:endParaRPr sz="3100">
              <a:solidFill>
                <a:srgbClr val="42424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gd0867c7b8d_0_1318"/>
          <p:cNvSpPr txBox="1"/>
          <p:nvPr>
            <p:ph idx="12" type="sldNum"/>
          </p:nvPr>
        </p:nvSpPr>
        <p:spPr>
          <a:xfrm>
            <a:off x="11608763" y="6463913"/>
            <a:ext cx="366600" cy="279000"/>
          </a:xfrm>
          <a:prstGeom prst="rect">
            <a:avLst/>
          </a:prstGeom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</a:pPr>
            <a:fld id="{00000000-1234-1234-1234-123412341234}" type="slidenum">
              <a:rPr lang="ru-RU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d0867c7b8d_0_1318"/>
          <p:cNvSpPr txBox="1"/>
          <p:nvPr/>
        </p:nvSpPr>
        <p:spPr>
          <a:xfrm>
            <a:off x="3528761" y="5680200"/>
            <a:ext cx="5645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100"/>
              <a:buFont typeface="Play"/>
              <a:buNone/>
            </a:pPr>
            <a:r>
              <a:rPr lang="ru-RU" sz="31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Но делать пришлось с нуля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d0867c7b8d_0_1446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d0867c7b8d_0_1446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d0867c7b8d_0_1446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Какие проблемы можно выделить?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0867c7b8d_0_9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Взгляд DS на жизненный цикл моделей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gd0867c7b8d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075" y="1736390"/>
            <a:ext cx="6980400" cy="437364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d0867c7b8d_0_99"/>
          <p:cNvSpPr txBox="1"/>
          <p:nvPr/>
        </p:nvSpPr>
        <p:spPr>
          <a:xfrm>
            <a:off x="7845750" y="6263450"/>
            <a:ext cx="698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https://www.youtube.com/watch?v=qGgLJePLleg</a:t>
            </a:r>
            <a:endParaRPr/>
          </a:p>
        </p:txBody>
      </p:sp>
      <p:sp>
        <p:nvSpPr>
          <p:cNvPr id="325" name="Google Shape;325;gd0867c7b8d_0_9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Взгляд Васи на процесс</a:t>
            </a:r>
            <a:endParaRPr/>
          </a:p>
        </p:txBody>
      </p:sp>
      <p:sp>
        <p:nvSpPr>
          <p:cNvPr id="326" name="Google Shape;326;gd0867c7b8d_0_99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d0867c7b8d_0_99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0867c7b8d_0_10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Взгляд инженера на жизненный цикл моделей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gd0867c7b8d_0_105"/>
          <p:cNvSpPr txBox="1"/>
          <p:nvPr/>
        </p:nvSpPr>
        <p:spPr>
          <a:xfrm>
            <a:off x="7845750" y="6263450"/>
            <a:ext cx="698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d0867c7b8d_0_105"/>
          <p:cNvSpPr txBox="1"/>
          <p:nvPr/>
        </p:nvSpPr>
        <p:spPr>
          <a:xfrm>
            <a:off x="2352025" y="2070250"/>
            <a:ext cx="5418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AutoNum type="arabicParenR"/>
            </a:pPr>
            <a:br>
              <a:rPr lang="ru-RU" sz="21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AutoNum type="arabicParenR"/>
            </a:pPr>
            <a:r>
              <a:rPr lang="ru-RU" sz="2100">
                <a:latin typeface="Helvetica Neue"/>
                <a:ea typeface="Helvetica Neue"/>
                <a:cs typeface="Helvetica Neue"/>
                <a:sym typeface="Helvetica Neue"/>
              </a:rPr>
              <a:t>Выкатка и эксплуатация модели</a:t>
            </a:r>
            <a:br>
              <a:rPr lang="ru-RU" sz="21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AutoNum type="arabicParenR"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5" name="Google Shape;335;gd0867c7b8d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200" y="4171525"/>
            <a:ext cx="4685350" cy="9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d0867c7b8d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200" y="1921812"/>
            <a:ext cx="4685350" cy="9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d0867c7b8d_0_10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Взгляд Феди на процесс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0867c7b8d_0_145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Процесс в ML </a:t>
            </a:r>
            <a:endParaRPr/>
          </a:p>
        </p:txBody>
      </p:sp>
      <p:pic>
        <p:nvPicPr>
          <p:cNvPr id="343" name="Google Shape;343;gd0867c7b8d_0_1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075" y="1625350"/>
            <a:ext cx="5066924" cy="50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09a5208ac_0_0"/>
          <p:cNvSpPr txBox="1"/>
          <p:nvPr>
            <p:ph idx="1" type="body"/>
          </p:nvPr>
        </p:nvSpPr>
        <p:spPr>
          <a:xfrm>
            <a:off x="1120775" y="1784350"/>
            <a:ext cx="99387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ru-RU"/>
              <a:t>Зачем все это надо</a:t>
            </a:r>
            <a:r>
              <a:rPr lang="ru-RU"/>
              <a:t>?</a:t>
            </a:r>
            <a:endParaRPr/>
          </a:p>
          <a:p>
            <a:pPr indent="-482600" lvl="0" marL="6096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ru-RU"/>
              <a:t>Как организовать воспроизводимое обучение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	-  Почему не стоит хранить большие файлы в git</a:t>
            </a:r>
            <a:br>
              <a:rPr lang="ru-RU"/>
            </a:br>
            <a:r>
              <a:rPr lang="ru-RU"/>
              <a:t>     -  Где же их хранить? (рассмотрим s3)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 - dvc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 - mlflow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d09a5208ac_0_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0867c7b8d_0_146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MLOPS Level 0</a:t>
            </a:r>
            <a:endParaRPr/>
          </a:p>
        </p:txBody>
      </p:sp>
      <p:pic>
        <p:nvPicPr>
          <p:cNvPr id="349" name="Google Shape;349;gd0867c7b8d_0_1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50" y="2315625"/>
            <a:ext cx="10629576" cy="39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d0867c7b8d_0_1465"/>
          <p:cNvSpPr txBox="1"/>
          <p:nvPr/>
        </p:nvSpPr>
        <p:spPr>
          <a:xfrm>
            <a:off x="1249200" y="1911525"/>
            <a:ext cx="482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DS делает модели</a:t>
            </a:r>
            <a:endParaRPr sz="1800"/>
          </a:p>
        </p:txBody>
      </p:sp>
      <p:sp>
        <p:nvSpPr>
          <p:cNvPr id="351" name="Google Shape;351;gd0867c7b8d_0_1465"/>
          <p:cNvSpPr txBox="1"/>
          <p:nvPr/>
        </p:nvSpPr>
        <p:spPr>
          <a:xfrm>
            <a:off x="2023950" y="6324900"/>
            <a:ext cx="106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https://cloud.google.com/solutions/machine-learning/mlops-continuous-delivery-and-automation-pipelines-in-machine-learning</a:t>
            </a:r>
            <a:endParaRPr/>
          </a:p>
        </p:txBody>
      </p:sp>
      <p:pic>
        <p:nvPicPr>
          <p:cNvPr id="352" name="Google Shape;352;gd0867c7b8d_0_14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850" y="355501"/>
            <a:ext cx="2897475" cy="17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0867c7b8d_0_169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Проблемы воспроизводимости</a:t>
            </a:r>
            <a:endParaRPr/>
          </a:p>
        </p:txBody>
      </p:sp>
      <p:sp>
        <p:nvSpPr>
          <p:cNvPr id="358" name="Google Shape;358;gd0867c7b8d_0_1692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Level 1: Не могу воспроизвести обучение модели от начала до конца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d0867c7b8d_0_1692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0867c7b8d_0_1698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Проблемы воспроизводимости</a:t>
            </a:r>
            <a:endParaRPr/>
          </a:p>
        </p:txBody>
      </p:sp>
      <p:sp>
        <p:nvSpPr>
          <p:cNvPr id="365" name="Google Shape;365;gd0867c7b8d_0_1698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Level 1: Не могу воспроизвести обучение финальной модели от начала до конца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Level 2: Не могу воспроизвести любого сделанного эксперимента</a:t>
            </a:r>
            <a:endParaRPr/>
          </a:p>
        </p:txBody>
      </p:sp>
      <p:sp>
        <p:nvSpPr>
          <p:cNvPr id="366" name="Google Shape;366;gd0867c7b8d_0_1698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0867c7b8d_0_170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Знания о сделанных экспериментах через год</a:t>
            </a:r>
            <a:endParaRPr/>
          </a:p>
        </p:txBody>
      </p:sp>
      <p:pic>
        <p:nvPicPr>
          <p:cNvPr id="372" name="Google Shape;372;gd0867c7b8d_0_1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688" y="981775"/>
            <a:ext cx="7078477" cy="556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gd0867c7b8d_0_1837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d0867c7b8d_0_1837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d0867c7b8d_0_1837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Где-то я уже подобное слышал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0867c7b8d_0_12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5" name="Google Shape;385;gd0867c7b8d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75" y="1791761"/>
            <a:ext cx="9525000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d0867c7b8d_0_12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DEVOPS</a:t>
            </a:r>
            <a:endParaRPr/>
          </a:p>
        </p:txBody>
      </p:sp>
      <p:sp>
        <p:nvSpPr>
          <p:cNvPr id="387" name="Google Shape;387;gd0867c7b8d_0_125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0867c7b8d_0_140"/>
          <p:cNvSpPr txBox="1"/>
          <p:nvPr/>
        </p:nvSpPr>
        <p:spPr>
          <a:xfrm>
            <a:off x="719691" y="499711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ОБУЧЕНИЕ ЭТО БИЛД?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gd0867c7b8d_0_140"/>
          <p:cNvSpPr txBox="1"/>
          <p:nvPr/>
        </p:nvSpPr>
        <p:spPr>
          <a:xfrm>
            <a:off x="-103150" y="1597400"/>
            <a:ext cx="8444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94" name="Google Shape;394;gd0867c7b8d_0_140"/>
          <p:cNvGraphicFramePr/>
          <p:nvPr/>
        </p:nvGraphicFramePr>
        <p:xfrm>
          <a:off x="646550" y="182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{DB52AEEC-1EA8-40F8-BCE3-777789037D92}</a:tableStyleId>
              </a:tblPr>
              <a:tblGrid>
                <a:gridCol w="5449450"/>
                <a:gridCol w="5449450"/>
              </a:tblGrid>
              <a:tr h="7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БИЛД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ОБУЧЕНИЕ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112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Возращает “бинарный” артефакт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Возращает “бинарный” артефакт</a:t>
                      </a:r>
                      <a:endParaRPr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7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Принимает на вход код и зависимости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Принимает на вход код, зависимости, данные и параметры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7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Занимает минуты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Занимает часы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7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Делать build через CI -- это стандарт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Обучать руками и класть куда-то артефакт -- это “стандарт”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73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DS любят поиграть с параметрами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5" name="Google Shape;395;gd0867c7b8d_0_14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Обучение это билд?</a:t>
            </a:r>
            <a:endParaRPr/>
          </a:p>
        </p:txBody>
      </p:sp>
      <p:sp>
        <p:nvSpPr>
          <p:cNvPr id="396" name="Google Shape;396;gd0867c7b8d_0_140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d09a5208ac_0_1124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d09a5208ac_0_1124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d09a5208ac_0_1124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 класса задач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09a5208ac_0_11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gd09a5208ac_0_113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Нейронная сеть — выделяет картинки на изображении</a:t>
            </a:r>
            <a:endParaRPr/>
          </a:p>
        </p:txBody>
      </p:sp>
      <p:pic>
        <p:nvPicPr>
          <p:cNvPr id="410" name="Google Shape;410;gd09a5208ac_0_1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825" y="1788300"/>
            <a:ext cx="6243824" cy="583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09a5208ac_0_113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DEVOPS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d09a5208ac_0_1138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Коллаборативная фильтрация</a:t>
            </a:r>
            <a:endParaRPr/>
          </a:p>
        </p:txBody>
      </p:sp>
      <p:pic>
        <p:nvPicPr>
          <p:cNvPr id="417" name="Google Shape;417;gd09a5208ac_0_1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875" y="1845449"/>
            <a:ext cx="10398600" cy="43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d0867c7b8d_0_1074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d0867c7b8d_0_1074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d0867c7b8d_0_1074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История одного Пети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09a5208ac_0_114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Разница</a:t>
            </a:r>
            <a:endParaRPr/>
          </a:p>
        </p:txBody>
      </p:sp>
      <p:sp>
        <p:nvSpPr>
          <p:cNvPr id="423" name="Google Shape;423;gd09a5208ac_0_1145"/>
          <p:cNvSpPr txBox="1"/>
          <p:nvPr>
            <p:ph idx="2" type="body"/>
          </p:nvPr>
        </p:nvSpPr>
        <p:spPr>
          <a:xfrm>
            <a:off x="697450" y="1795250"/>
            <a:ext cx="111465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одном случае, воспроизводимый пайплайн(автообучение и выкатка)  — необходимость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другом случае — “доп плюшка”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lang="ru-RU"/>
            </a:br>
            <a:br>
              <a:rPr lang="ru-RU"/>
            </a:br>
            <a:br>
              <a:rPr lang="ru-RU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инструменты уменьшают этот разрыв. </a:t>
            </a:r>
            <a:endParaRPr/>
          </a:p>
        </p:txBody>
      </p:sp>
      <p:sp>
        <p:nvSpPr>
          <p:cNvPr id="424" name="Google Shape;424;gd09a5208ac_0_1145"/>
          <p:cNvSpPr txBox="1"/>
          <p:nvPr>
            <p:ph idx="3" type="body"/>
          </p:nvPr>
        </p:nvSpPr>
        <p:spPr>
          <a:xfrm>
            <a:off x="8745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https://github.com/mercari/ml-system-design-pattern/blob/master/Lifecycle-patterns/Train-then-serve-pattern/design_en.md</a:t>
            </a:r>
            <a:endParaRPr/>
          </a:p>
        </p:txBody>
      </p:sp>
      <p:sp>
        <p:nvSpPr>
          <p:cNvPr id="425" name="Google Shape;425;gd09a5208ac_0_1145"/>
          <p:cNvSpPr txBox="1"/>
          <p:nvPr/>
        </p:nvSpPr>
        <p:spPr>
          <a:xfrm>
            <a:off x="771125" y="6257725"/>
            <a:ext cx="1149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https://github.com/mercari/ml-system-design-pattern/blob/master/Lifecycle-patterns/Training-to-serving-pattern/design_en.md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d0867c7b8d_0_2111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d0867c7b8d_0_2111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d0867c7b8d_0_2111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Смотрим на проект с прошлой пары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d0867c7b8d_0_2111"/>
          <p:cNvSpPr txBox="1"/>
          <p:nvPr/>
        </p:nvSpPr>
        <p:spPr>
          <a:xfrm>
            <a:off x="7077250" y="6457800"/>
            <a:ext cx="50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https://github.com/made-ml-in-prod-2021/ml_project_example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0867c7b8d_0_1569"/>
          <p:cNvSpPr txBox="1"/>
          <p:nvPr/>
        </p:nvSpPr>
        <p:spPr>
          <a:xfrm>
            <a:off x="736325" y="752738"/>
            <a:ext cx="9245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600"/>
              <a:buFont typeface="Arial"/>
              <a:buNone/>
            </a:pPr>
            <a:r>
              <a:t/>
            </a:r>
            <a:endParaRPr sz="4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9" name="Google Shape;439;gd0867c7b8d_0_1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69" y="2611113"/>
            <a:ext cx="11516864" cy="18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d0867c7b8d_0_156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rgbClr val="424242"/>
                </a:solidFill>
              </a:rPr>
              <a:t>Рецепт ML модели</a:t>
            </a:r>
            <a:endParaRPr/>
          </a:p>
        </p:txBody>
      </p:sp>
      <p:sp>
        <p:nvSpPr>
          <p:cNvPr id="441" name="Google Shape;441;gd0867c7b8d_0_1569"/>
          <p:cNvSpPr txBox="1"/>
          <p:nvPr/>
        </p:nvSpPr>
        <p:spPr>
          <a:xfrm>
            <a:off x="884300" y="4656675"/>
            <a:ext cx="54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0867c7b8d_0_209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хранятся история в гите</a:t>
            </a:r>
            <a:endParaRPr/>
          </a:p>
        </p:txBody>
      </p:sp>
      <p:sp>
        <p:nvSpPr>
          <p:cNvPr id="447" name="Google Shape;447;gd0867c7b8d_0_2092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Вся история проекта находится </a:t>
            </a:r>
            <a:r>
              <a:rPr lang="ru-RU"/>
              <a:t>в .git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репозитории содержатся: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объекты коммитов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ссылки на коммиты и ветки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конфигурация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скрипты-хуки</a:t>
            </a:r>
            <a:endParaRPr/>
          </a:p>
        </p:txBody>
      </p:sp>
      <p:pic>
        <p:nvPicPr>
          <p:cNvPr id="448" name="Google Shape;448;gd0867c7b8d_0_20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049" y="1660854"/>
            <a:ext cx="3522675" cy="46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09a5208ac_0_11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Основные типы объектов</a:t>
            </a:r>
            <a:endParaRPr/>
          </a:p>
        </p:txBody>
      </p:sp>
      <p:sp>
        <p:nvSpPr>
          <p:cNvPr id="454" name="Google Shape;454;gd09a5208ac_0_115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blob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tree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commit</a:t>
            </a:r>
            <a:endParaRPr/>
          </a:p>
        </p:txBody>
      </p:sp>
      <p:pic>
        <p:nvPicPr>
          <p:cNvPr id="455" name="Google Shape;455;gd09a5208ac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049" y="1660854"/>
            <a:ext cx="3522675" cy="46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09a5208ac_0_10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Blob</a:t>
            </a:r>
            <a:endParaRPr/>
          </a:p>
        </p:txBody>
      </p:sp>
      <p:sp>
        <p:nvSpPr>
          <p:cNvPr id="461" name="Google Shape;461;gd09a5208ac_0_103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Blob - базовая единица хранения данных в Git.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Хранит snapshot содержимого файла.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качестве имени объекта берется SHA1 хеш, содержимого файла и заголовка</a:t>
            </a:r>
            <a:endParaRPr/>
          </a:p>
        </p:txBody>
      </p:sp>
      <p:sp>
        <p:nvSpPr>
          <p:cNvPr id="462" name="Google Shape;462;gd09a5208ac_0_103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gd09a5208ac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175" y="3279926"/>
            <a:ext cx="10766874" cy="31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09a5208ac_0_12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Tree</a:t>
            </a:r>
            <a:endParaRPr/>
          </a:p>
        </p:txBody>
      </p:sp>
      <p:sp>
        <p:nvSpPr>
          <p:cNvPr id="469" name="Google Shape;469;gd09a5208ac_0_121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Содержит ссылки на блобы и поддеревья</a:t>
            </a:r>
            <a:endParaRPr/>
          </a:p>
        </p:txBody>
      </p:sp>
      <p:sp>
        <p:nvSpPr>
          <p:cNvPr id="470" name="Google Shape;470;gd09a5208ac_0_121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gd09a5208ac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25" y="2463899"/>
            <a:ext cx="10155448" cy="382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09a5208ac_0_13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Tree</a:t>
            </a:r>
            <a:endParaRPr/>
          </a:p>
        </p:txBody>
      </p:sp>
      <p:sp>
        <p:nvSpPr>
          <p:cNvPr id="477" name="Google Shape;477;gd09a5208ac_0_136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d09a5208ac_0_136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gd09a5208ac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175" y="1891700"/>
            <a:ext cx="6478426" cy="48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09a5208ac_0_12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Commit</a:t>
            </a:r>
            <a:endParaRPr/>
          </a:p>
        </p:txBody>
      </p:sp>
      <p:sp>
        <p:nvSpPr>
          <p:cNvPr id="485" name="Google Shape;485;gd09a5208ac_0_129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Коммит имеет автора, название, ссылку на дерево и родителей</a:t>
            </a:r>
            <a:endParaRPr/>
          </a:p>
        </p:txBody>
      </p:sp>
      <p:pic>
        <p:nvPicPr>
          <p:cNvPr id="486" name="Google Shape;486;gd09a5208ac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900" y="2280325"/>
            <a:ext cx="10962248" cy="443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d09a5208ac_0_14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хранятся файлы в git?</a:t>
            </a:r>
            <a:endParaRPr/>
          </a:p>
        </p:txBody>
      </p:sp>
      <p:sp>
        <p:nvSpPr>
          <p:cNvPr id="492" name="Google Shape;492;gd09a5208ac_0_146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При изменении файлы сохраняется его полный snapshot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d09a5208ac_0_146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gd09a5208ac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025" y="2212800"/>
            <a:ext cx="8085775" cy="43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toon-scientist-science-drawing-clip-art-scientist.jpg" id="153" name="Google Shape;153;gd0867c7b8d_0_1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00" y="1712400"/>
            <a:ext cx="3036960" cy="39519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0799"/>
                </a:lnTo>
                <a:lnTo>
                  <a:pt x="0" y="21600"/>
                </a:lnTo>
                <a:lnTo>
                  <a:pt x="10799" y="21600"/>
                </a:lnTo>
                <a:lnTo>
                  <a:pt x="21600" y="21600"/>
                </a:lnTo>
                <a:lnTo>
                  <a:pt x="21600" y="10799"/>
                </a:lnTo>
                <a:lnTo>
                  <a:pt x="21600" y="0"/>
                </a:lnTo>
                <a:lnTo>
                  <a:pt x="10799" y="0"/>
                </a:lnTo>
                <a:lnTo>
                  <a:pt x="0" y="0"/>
                </a:lnTo>
                <a:close/>
                <a:moveTo>
                  <a:pt x="20226" y="9008"/>
                </a:moveTo>
                <a:cubicBezTo>
                  <a:pt x="20244" y="9011"/>
                  <a:pt x="20260" y="9020"/>
                  <a:pt x="20270" y="9033"/>
                </a:cubicBezTo>
                <a:cubicBezTo>
                  <a:pt x="20291" y="9059"/>
                  <a:pt x="20281" y="9093"/>
                  <a:pt x="20247" y="9108"/>
                </a:cubicBezTo>
                <a:cubicBezTo>
                  <a:pt x="20214" y="9124"/>
                  <a:pt x="20169" y="9118"/>
                  <a:pt x="20148" y="9092"/>
                </a:cubicBezTo>
                <a:cubicBezTo>
                  <a:pt x="20127" y="9066"/>
                  <a:pt x="20137" y="9030"/>
                  <a:pt x="20171" y="9014"/>
                </a:cubicBezTo>
                <a:cubicBezTo>
                  <a:pt x="20188" y="9006"/>
                  <a:pt x="20208" y="9005"/>
                  <a:pt x="20226" y="9008"/>
                </a:cubicBezTo>
                <a:close/>
                <a:moveTo>
                  <a:pt x="19502" y="16505"/>
                </a:moveTo>
                <a:cubicBezTo>
                  <a:pt x="19512" y="16506"/>
                  <a:pt x="19521" y="16510"/>
                  <a:pt x="19530" y="16515"/>
                </a:cubicBezTo>
                <a:cubicBezTo>
                  <a:pt x="19546" y="16522"/>
                  <a:pt x="19559" y="16535"/>
                  <a:pt x="19570" y="16552"/>
                </a:cubicBezTo>
                <a:cubicBezTo>
                  <a:pt x="19572" y="16556"/>
                  <a:pt x="19574" y="16559"/>
                  <a:pt x="19576" y="16564"/>
                </a:cubicBezTo>
                <a:cubicBezTo>
                  <a:pt x="19587" y="16583"/>
                  <a:pt x="19594" y="16606"/>
                  <a:pt x="19594" y="16634"/>
                </a:cubicBezTo>
                <a:cubicBezTo>
                  <a:pt x="19594" y="16685"/>
                  <a:pt x="19566" y="16741"/>
                  <a:pt x="19530" y="16758"/>
                </a:cubicBezTo>
                <a:cubicBezTo>
                  <a:pt x="19512" y="16767"/>
                  <a:pt x="19494" y="16767"/>
                  <a:pt x="19479" y="16760"/>
                </a:cubicBezTo>
                <a:cubicBezTo>
                  <a:pt x="19476" y="16759"/>
                  <a:pt x="19474" y="16759"/>
                  <a:pt x="19472" y="16758"/>
                </a:cubicBezTo>
                <a:cubicBezTo>
                  <a:pt x="19454" y="16749"/>
                  <a:pt x="19439" y="16733"/>
                  <a:pt x="19428" y="16711"/>
                </a:cubicBezTo>
                <a:cubicBezTo>
                  <a:pt x="19406" y="16668"/>
                  <a:pt x="19400" y="16607"/>
                  <a:pt x="19425" y="16556"/>
                </a:cubicBezTo>
                <a:cubicBezTo>
                  <a:pt x="19434" y="16540"/>
                  <a:pt x="19444" y="16529"/>
                  <a:pt x="19455" y="16521"/>
                </a:cubicBezTo>
                <a:cubicBezTo>
                  <a:pt x="19459" y="16518"/>
                  <a:pt x="19463" y="16516"/>
                  <a:pt x="19466" y="16515"/>
                </a:cubicBezTo>
                <a:cubicBezTo>
                  <a:pt x="19478" y="16508"/>
                  <a:pt x="19489" y="16504"/>
                  <a:pt x="19502" y="16505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54" name="Google Shape;154;gd0867c7b8d_0_1176"/>
          <p:cNvGrpSpPr/>
          <p:nvPr/>
        </p:nvGrpSpPr>
        <p:grpSpPr>
          <a:xfrm>
            <a:off x="7349061" y="1453765"/>
            <a:ext cx="3691050" cy="4839492"/>
            <a:chOff x="0" y="0"/>
            <a:chExt cx="7382100" cy="9678984"/>
          </a:xfrm>
        </p:grpSpPr>
        <p:pic>
          <p:nvPicPr>
            <p:cNvPr descr="depositphotos_143352549-stock-illustration-цифровая-специалист-или-компьютер-веб.jpg" id="155" name="Google Shape;155;gd0867c7b8d_0_1176"/>
            <p:cNvPicPr preferRelativeResize="0"/>
            <p:nvPr/>
          </p:nvPicPr>
          <p:blipFill rotWithShape="1">
            <a:blip r:embed="rId4">
              <a:alphaModFix/>
            </a:blip>
            <a:srcRect b="0" l="6324" r="7742" t="0"/>
            <a:stretch/>
          </p:blipFill>
          <p:spPr>
            <a:xfrm>
              <a:off x="0" y="0"/>
              <a:ext cx="7382073" cy="8590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gd0867c7b8d_0_1176"/>
            <p:cNvSpPr/>
            <p:nvPr/>
          </p:nvSpPr>
          <p:spPr>
            <a:xfrm>
              <a:off x="0" y="8666484"/>
              <a:ext cx="7382100" cy="10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ru-RU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                      Разработчик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57" name="Google Shape;157;gd0867c7b8d_0_1176"/>
          <p:cNvSpPr txBox="1"/>
          <p:nvPr/>
        </p:nvSpPr>
        <p:spPr>
          <a:xfrm>
            <a:off x="1794602" y="5908413"/>
            <a:ext cx="1506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Scientist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gd0867c7b8d_0_1176"/>
          <p:cNvSpPr txBox="1"/>
          <p:nvPr/>
        </p:nvSpPr>
        <p:spPr>
          <a:xfrm>
            <a:off x="1856697" y="1241525"/>
            <a:ext cx="716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Вася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gd0867c7b8d_0_1176"/>
          <p:cNvSpPr txBox="1"/>
          <p:nvPr/>
        </p:nvSpPr>
        <p:spPr>
          <a:xfrm>
            <a:off x="8910899" y="1226963"/>
            <a:ext cx="632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Федя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gd0867c7b8d_0_1176"/>
          <p:cNvSpPr txBox="1"/>
          <p:nvPr/>
        </p:nvSpPr>
        <p:spPr>
          <a:xfrm>
            <a:off x="5051020" y="2117011"/>
            <a:ext cx="2090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d0867c7b8d_0_1176"/>
          <p:cNvSpPr txBox="1"/>
          <p:nvPr/>
        </p:nvSpPr>
        <p:spPr>
          <a:xfrm>
            <a:off x="5523444" y="4121683"/>
            <a:ext cx="1145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d0867c7b8d_0_1176"/>
          <p:cNvSpPr txBox="1"/>
          <p:nvPr/>
        </p:nvSpPr>
        <p:spPr>
          <a:xfrm>
            <a:off x="4578713" y="3487725"/>
            <a:ext cx="2835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22860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gd0867c7b8d_0_1176"/>
          <p:cNvSpPr txBox="1"/>
          <p:nvPr/>
        </p:nvSpPr>
        <p:spPr>
          <a:xfrm>
            <a:off x="11608763" y="6463913"/>
            <a:ext cx="366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09a5208ac_0_15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Pack-файлы</a:t>
            </a:r>
            <a:endParaRPr/>
          </a:p>
        </p:txBody>
      </p:sp>
      <p:pic>
        <p:nvPicPr>
          <p:cNvPr id="500" name="Google Shape;500;gd09a5208ac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475" y="1656200"/>
            <a:ext cx="7404225" cy="52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d09a5208ac_0_153"/>
          <p:cNvSpPr txBox="1"/>
          <p:nvPr/>
        </p:nvSpPr>
        <p:spPr>
          <a:xfrm>
            <a:off x="8173450" y="6358125"/>
            <a:ext cx="68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https://habr.com/ru/company/badoo/blog/163853/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09a5208ac_0_9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Почему плохо коммитить большие файлы в GIT</a:t>
            </a:r>
            <a:endParaRPr/>
          </a:p>
        </p:txBody>
      </p:sp>
      <p:sp>
        <p:nvSpPr>
          <p:cNvPr id="507" name="Google Shape;507;gd09a5208ac_0_97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П</a:t>
            </a:r>
            <a:r>
              <a:rPr lang="ru-RU"/>
              <a:t>ри выполнении операции clone будут выкачиваться все версии всех больших файлов со всех коммитов всех веток(и это будет работать медленно)</a:t>
            </a:r>
            <a:br>
              <a:rPr lang="ru-RU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git не сможет оптимизировать хранение таких файлов (pack-файлы)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0867c7b8d_0_2098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Где же все таки их хранить?</a:t>
            </a:r>
            <a:endParaRPr/>
          </a:p>
        </p:txBody>
      </p:sp>
      <p:sp>
        <p:nvSpPr>
          <p:cNvPr id="513" name="Google Shape;513;gd0867c7b8d_0_2098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gd0867c7b8d_0_20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775" y="1795250"/>
            <a:ext cx="3303625" cy="20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d0867c7b8d_0_20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5825" y="1474525"/>
            <a:ext cx="2348900" cy="23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d0867c7b8d_0_20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6225" y="4147750"/>
            <a:ext cx="3394450" cy="16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d0867c7b8d_0_20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2201" y="3823414"/>
            <a:ext cx="4570375" cy="303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0867c7b8d_0_211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S3</a:t>
            </a:r>
            <a:endParaRPr/>
          </a:p>
        </p:txBody>
      </p:sp>
      <p:sp>
        <p:nvSpPr>
          <p:cNvPr id="523" name="Google Shape;523;gd0867c7b8d_0_2117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Amazon S3 - объектное хранилище от Amazon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key-value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rest api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-RU"/>
              <a:t>можно download, upload, list файлов</a:t>
            </a:r>
            <a:endParaRPr/>
          </a:p>
        </p:txBody>
      </p:sp>
      <p:pic>
        <p:nvPicPr>
          <p:cNvPr id="524" name="Google Shape;524;gd0867c7b8d_0_2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3825" y="1179300"/>
            <a:ext cx="4071225" cy="40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d0867c7b8d_0_2117"/>
          <p:cNvSpPr txBox="1"/>
          <p:nvPr/>
        </p:nvSpPr>
        <p:spPr>
          <a:xfrm>
            <a:off x="9134625" y="6280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https://aws.amazon.com/ru/s3/faqs/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gd09a5208ac_0_195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d09a5208ac_0_195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d09a5208ac_0_195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Смотрим на S3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d09a5208ac_0_195"/>
          <p:cNvSpPr txBox="1"/>
          <p:nvPr/>
        </p:nvSpPr>
        <p:spPr>
          <a:xfrm>
            <a:off x="5098800" y="6420850"/>
            <a:ext cx="73590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https://s3.console.aws.amazon.com/s3/home?region=eu-central-1&amp;tab=objects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09a5208ac_0_17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S3 - compatible</a:t>
            </a:r>
            <a:endParaRPr/>
          </a:p>
        </p:txBody>
      </p:sp>
      <p:sp>
        <p:nvSpPr>
          <p:cNvPr id="539" name="Google Shape;539;gd09a5208ac_0_171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d09a5208ac_0_171"/>
          <p:cNvSpPr txBox="1"/>
          <p:nvPr>
            <p:ph idx="3" type="body"/>
          </p:nvPr>
        </p:nvSpPr>
        <p:spPr>
          <a:xfrm>
            <a:off x="2869001" y="5999250"/>
            <a:ext cx="7093500" cy="7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Реверс-инжиниринг архитектуры Amazon S3</a:t>
            </a:r>
            <a:endParaRPr sz="230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РИТ++ 2017, Backend Conf&#10;&#10;Тезисы: &#10;http://backendconf.ru/2017/abstracts/2692.html&#10;&#10;В этом докладе я хочу подробно рассмотреть анализ API Amazon S3 по описанию и поведению и как я проектировал и создавал аналогичный сервис в рамках Облака Mail.ru.&#10;&#10;Целью выступления является передача личного опыта и обучение принципам построения облачной архитектуры.&#10;..." id="541" name="Google Shape;541;gd09a5208ac_0_171" title="Реверс-инжиниринг архитектуры Amazon S3 / Владимир Перепелица (Mail.ru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125" y="1815075"/>
            <a:ext cx="5226334" cy="39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09a5208ac_0_17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S3 - compatible</a:t>
            </a:r>
            <a:endParaRPr/>
          </a:p>
        </p:txBody>
      </p:sp>
      <p:pic>
        <p:nvPicPr>
          <p:cNvPr id="547" name="Google Shape;547;gd09a5208ac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00" y="2143325"/>
            <a:ext cx="6183625" cy="38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d09a5208ac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425" y="1303468"/>
            <a:ext cx="4320201" cy="5373908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d09a5208ac_0_179"/>
          <p:cNvSpPr txBox="1"/>
          <p:nvPr/>
        </p:nvSpPr>
        <p:spPr>
          <a:xfrm>
            <a:off x="1821825" y="6190050"/>
            <a:ext cx="54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 облачные пройвадеры — mail, yandex, etc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d09a5208ac_0_206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d09a5208ac_0_206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d09a5208ac_0_206"/>
          <p:cNvSpPr txBox="1"/>
          <p:nvPr/>
        </p:nvSpPr>
        <p:spPr>
          <a:xfrm>
            <a:off x="707551" y="4264050"/>
            <a:ext cx="6526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Чек-лист воспроизводимости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d09a5208ac_0_206"/>
          <p:cNvSpPr txBox="1"/>
          <p:nvPr/>
        </p:nvSpPr>
        <p:spPr>
          <a:xfrm>
            <a:off x="5098800" y="6420850"/>
            <a:ext cx="7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d0867c7b8d_0_22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Чек-лист воспроизводимости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gd0867c7b8d_0_229"/>
          <p:cNvSpPr txBox="1"/>
          <p:nvPr/>
        </p:nvSpPr>
        <p:spPr>
          <a:xfrm>
            <a:off x="1174475" y="23904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gd0867c7b8d_0_229"/>
          <p:cNvSpPr txBox="1"/>
          <p:nvPr/>
        </p:nvSpPr>
        <p:spPr>
          <a:xfrm>
            <a:off x="1251350" y="1496400"/>
            <a:ext cx="5418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Знаем ли мы на каких данных была обучена наша модель(можем ли их получить)?</a:t>
            </a:r>
            <a:br>
              <a:rPr lang="ru-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Знаем ли какой версией кода была обучена модель?</a:t>
            </a:r>
            <a:br>
              <a:rPr lang="ru-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Какие параметры передавались на вход модели?</a:t>
            </a:r>
            <a:br>
              <a:rPr lang="ru-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Насколько хорошо была обучена модель?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ru-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Можем ли повторить обучение?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ru-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Есть ли связь между моделью на продакшеном и кодом, данными, параметрами, оффлайн оценками?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5" name="Google Shape;565;gd0867c7b8d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350" y="1703375"/>
            <a:ext cx="4161050" cy="4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d0867c7b8d_0_22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Чек-лист воспроизводимости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0867c7b8d_0_23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Решение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gd0867c7b8d_0_237"/>
          <p:cNvSpPr txBox="1"/>
          <p:nvPr/>
        </p:nvSpPr>
        <p:spPr>
          <a:xfrm>
            <a:off x="1174475" y="23904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gd0867c7b8d_0_237"/>
          <p:cNvSpPr txBox="1"/>
          <p:nvPr/>
        </p:nvSpPr>
        <p:spPr>
          <a:xfrm>
            <a:off x="42325" y="2042025"/>
            <a:ext cx="7634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Вместе с сериализованным файлом модели автоматически сохраняем: 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-"/>
            </a:pP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ссылку на данные 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-"/>
            </a:pP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ссылку на git repo и коммит в </a:t>
            </a:r>
            <a:b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нем(либо релизной версии кода)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-"/>
            </a:pP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параметры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-"/>
            </a:pP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метрики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gd0867c7b8d_0_237"/>
          <p:cNvSpPr txBox="1"/>
          <p:nvPr/>
        </p:nvSpPr>
        <p:spPr>
          <a:xfrm>
            <a:off x="-338675" y="5016650"/>
            <a:ext cx="7246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5" name="Google Shape;575;gd0867c7b8d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924" y="2283629"/>
            <a:ext cx="4859074" cy="27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d0867c7b8d_0_23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Workaround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toon-scientist-science-drawing-clip-art-scientist.jpg" id="168" name="Google Shape;168;gd0867c7b8d_0_1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00" y="1712400"/>
            <a:ext cx="3036960" cy="39519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0799"/>
                </a:lnTo>
                <a:lnTo>
                  <a:pt x="0" y="21600"/>
                </a:lnTo>
                <a:lnTo>
                  <a:pt x="10799" y="21600"/>
                </a:lnTo>
                <a:lnTo>
                  <a:pt x="21600" y="21600"/>
                </a:lnTo>
                <a:lnTo>
                  <a:pt x="21600" y="10799"/>
                </a:lnTo>
                <a:lnTo>
                  <a:pt x="21600" y="0"/>
                </a:lnTo>
                <a:lnTo>
                  <a:pt x="10799" y="0"/>
                </a:lnTo>
                <a:lnTo>
                  <a:pt x="0" y="0"/>
                </a:lnTo>
                <a:close/>
                <a:moveTo>
                  <a:pt x="20226" y="9008"/>
                </a:moveTo>
                <a:cubicBezTo>
                  <a:pt x="20244" y="9011"/>
                  <a:pt x="20260" y="9020"/>
                  <a:pt x="20270" y="9033"/>
                </a:cubicBezTo>
                <a:cubicBezTo>
                  <a:pt x="20291" y="9059"/>
                  <a:pt x="20281" y="9093"/>
                  <a:pt x="20247" y="9108"/>
                </a:cubicBezTo>
                <a:cubicBezTo>
                  <a:pt x="20214" y="9124"/>
                  <a:pt x="20169" y="9118"/>
                  <a:pt x="20148" y="9092"/>
                </a:cubicBezTo>
                <a:cubicBezTo>
                  <a:pt x="20127" y="9066"/>
                  <a:pt x="20137" y="9030"/>
                  <a:pt x="20171" y="9014"/>
                </a:cubicBezTo>
                <a:cubicBezTo>
                  <a:pt x="20188" y="9006"/>
                  <a:pt x="20208" y="9005"/>
                  <a:pt x="20226" y="9008"/>
                </a:cubicBezTo>
                <a:close/>
                <a:moveTo>
                  <a:pt x="19502" y="16505"/>
                </a:moveTo>
                <a:cubicBezTo>
                  <a:pt x="19512" y="16506"/>
                  <a:pt x="19521" y="16510"/>
                  <a:pt x="19530" y="16515"/>
                </a:cubicBezTo>
                <a:cubicBezTo>
                  <a:pt x="19546" y="16522"/>
                  <a:pt x="19559" y="16535"/>
                  <a:pt x="19570" y="16552"/>
                </a:cubicBezTo>
                <a:cubicBezTo>
                  <a:pt x="19572" y="16556"/>
                  <a:pt x="19574" y="16559"/>
                  <a:pt x="19576" y="16564"/>
                </a:cubicBezTo>
                <a:cubicBezTo>
                  <a:pt x="19587" y="16583"/>
                  <a:pt x="19594" y="16606"/>
                  <a:pt x="19594" y="16634"/>
                </a:cubicBezTo>
                <a:cubicBezTo>
                  <a:pt x="19594" y="16685"/>
                  <a:pt x="19566" y="16741"/>
                  <a:pt x="19530" y="16758"/>
                </a:cubicBezTo>
                <a:cubicBezTo>
                  <a:pt x="19512" y="16767"/>
                  <a:pt x="19494" y="16767"/>
                  <a:pt x="19479" y="16760"/>
                </a:cubicBezTo>
                <a:cubicBezTo>
                  <a:pt x="19476" y="16759"/>
                  <a:pt x="19474" y="16759"/>
                  <a:pt x="19472" y="16758"/>
                </a:cubicBezTo>
                <a:cubicBezTo>
                  <a:pt x="19454" y="16749"/>
                  <a:pt x="19439" y="16733"/>
                  <a:pt x="19428" y="16711"/>
                </a:cubicBezTo>
                <a:cubicBezTo>
                  <a:pt x="19406" y="16668"/>
                  <a:pt x="19400" y="16607"/>
                  <a:pt x="19425" y="16556"/>
                </a:cubicBezTo>
                <a:cubicBezTo>
                  <a:pt x="19434" y="16540"/>
                  <a:pt x="19444" y="16529"/>
                  <a:pt x="19455" y="16521"/>
                </a:cubicBezTo>
                <a:cubicBezTo>
                  <a:pt x="19459" y="16518"/>
                  <a:pt x="19463" y="16516"/>
                  <a:pt x="19466" y="16515"/>
                </a:cubicBezTo>
                <a:cubicBezTo>
                  <a:pt x="19478" y="16508"/>
                  <a:pt x="19489" y="16504"/>
                  <a:pt x="19502" y="16505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69" name="Google Shape;169;gd0867c7b8d_0_1190"/>
          <p:cNvGrpSpPr/>
          <p:nvPr/>
        </p:nvGrpSpPr>
        <p:grpSpPr>
          <a:xfrm>
            <a:off x="7349061" y="1453765"/>
            <a:ext cx="3691050" cy="4839492"/>
            <a:chOff x="0" y="0"/>
            <a:chExt cx="7382100" cy="9678984"/>
          </a:xfrm>
        </p:grpSpPr>
        <p:pic>
          <p:nvPicPr>
            <p:cNvPr descr="depositphotos_143352549-stock-illustration-цифровая-специалист-или-компьютер-веб.jpg" id="170" name="Google Shape;170;gd0867c7b8d_0_1190"/>
            <p:cNvPicPr preferRelativeResize="0"/>
            <p:nvPr/>
          </p:nvPicPr>
          <p:blipFill rotWithShape="1">
            <a:blip r:embed="rId4">
              <a:alphaModFix/>
            </a:blip>
            <a:srcRect b="0" l="6324" r="7742" t="0"/>
            <a:stretch/>
          </p:blipFill>
          <p:spPr>
            <a:xfrm>
              <a:off x="0" y="0"/>
              <a:ext cx="7382073" cy="8590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gd0867c7b8d_0_1190"/>
            <p:cNvSpPr/>
            <p:nvPr/>
          </p:nvSpPr>
          <p:spPr>
            <a:xfrm>
              <a:off x="0" y="8666484"/>
              <a:ext cx="7382100" cy="10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ru-RU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                      Разработчик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72" name="Google Shape;172;gd0867c7b8d_0_1190"/>
          <p:cNvSpPr txBox="1"/>
          <p:nvPr/>
        </p:nvSpPr>
        <p:spPr>
          <a:xfrm>
            <a:off x="1794602" y="5908413"/>
            <a:ext cx="1506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gd0867c7b8d_0_1190"/>
          <p:cNvSpPr txBox="1"/>
          <p:nvPr/>
        </p:nvSpPr>
        <p:spPr>
          <a:xfrm>
            <a:off x="1856697" y="1241525"/>
            <a:ext cx="716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Вася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gd0867c7b8d_0_1190"/>
          <p:cNvSpPr txBox="1"/>
          <p:nvPr/>
        </p:nvSpPr>
        <p:spPr>
          <a:xfrm>
            <a:off x="8910899" y="1226963"/>
            <a:ext cx="632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Федя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gd0867c7b8d_0_1190"/>
          <p:cNvSpPr txBox="1"/>
          <p:nvPr/>
        </p:nvSpPr>
        <p:spPr>
          <a:xfrm>
            <a:off x="5051020" y="2117011"/>
            <a:ext cx="2090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</a:pPr>
            <a:r>
              <a:rPr lang="ru-RU" sz="1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gd0867c7b8d_0_1190"/>
          <p:cNvSpPr txBox="1"/>
          <p:nvPr/>
        </p:nvSpPr>
        <p:spPr>
          <a:xfrm>
            <a:off x="5523444" y="4121683"/>
            <a:ext cx="1145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gd0867c7b8d_0_1190"/>
          <p:cNvSpPr txBox="1"/>
          <p:nvPr/>
        </p:nvSpPr>
        <p:spPr>
          <a:xfrm>
            <a:off x="4578713" y="3487725"/>
            <a:ext cx="2835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22860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d0867c7b8d_0_1190"/>
          <p:cNvSpPr txBox="1"/>
          <p:nvPr/>
        </p:nvSpPr>
        <p:spPr>
          <a:xfrm>
            <a:off x="5523444" y="4121683"/>
            <a:ext cx="1145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>
                <a:latin typeface="Proxima Nova"/>
                <a:ea typeface="Proxima Nova"/>
                <a:cs typeface="Proxima Nova"/>
                <a:sym typeface="Proxima Nova"/>
              </a:rPr>
              <a:t>Го в прод?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gd0867c7b8d_0_1190"/>
          <p:cNvSpPr txBox="1"/>
          <p:nvPr/>
        </p:nvSpPr>
        <p:spPr>
          <a:xfrm>
            <a:off x="11608763" y="6463913"/>
            <a:ext cx="366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d09a5208ac_0_21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Решение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gd09a5208ac_0_213"/>
          <p:cNvSpPr txBox="1"/>
          <p:nvPr/>
        </p:nvSpPr>
        <p:spPr>
          <a:xfrm>
            <a:off x="1174475" y="23904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3" name="Google Shape;583;gd09a5208ac_0_213"/>
          <p:cNvSpPr txBox="1"/>
          <p:nvPr/>
        </p:nvSpPr>
        <p:spPr>
          <a:xfrm>
            <a:off x="42325" y="2042025"/>
            <a:ext cx="7634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Вместе с сериализованным файлом модели автоматически сохраняем: 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-"/>
            </a:pP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ссылку на данные 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-"/>
            </a:pP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ссылку на git repo и коммит в </a:t>
            </a:r>
            <a:b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нем(либо релизной версии кода)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-"/>
            </a:pP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параметры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-"/>
            </a:pPr>
            <a:r>
              <a:rPr lang="ru-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метрики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4" name="Google Shape;584;gd09a5208ac_0_213"/>
          <p:cNvSpPr txBox="1"/>
          <p:nvPr/>
        </p:nvSpPr>
        <p:spPr>
          <a:xfrm>
            <a:off x="-338675" y="5016650"/>
            <a:ext cx="7246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5" name="Google Shape;585;gd09a5208ac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924" y="2283629"/>
            <a:ext cx="4859074" cy="27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d09a5208ac_0_21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Workaround</a:t>
            </a:r>
            <a:endParaRPr/>
          </a:p>
        </p:txBody>
      </p:sp>
      <p:sp>
        <p:nvSpPr>
          <p:cNvPr id="587" name="Google Shape;587;gd09a5208ac_0_213"/>
          <p:cNvSpPr txBox="1"/>
          <p:nvPr/>
        </p:nvSpPr>
        <p:spPr>
          <a:xfrm>
            <a:off x="1807025" y="5543500"/>
            <a:ext cx="8353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Называем папку modelname_v1, где-нибудь в вике указываем ссылку на все это дело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0867c7b8d_0_25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Решение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gd0867c7b8d_0_255"/>
          <p:cNvSpPr txBox="1"/>
          <p:nvPr/>
        </p:nvSpPr>
        <p:spPr>
          <a:xfrm>
            <a:off x="1174475" y="23904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4" name="Google Shape;594;gd0867c7b8d_0_255"/>
          <p:cNvSpPr txBox="1"/>
          <p:nvPr/>
        </p:nvSpPr>
        <p:spPr>
          <a:xfrm>
            <a:off x="719675" y="3152125"/>
            <a:ext cx="7634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3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REWRITE!</a:t>
            </a:r>
            <a:endParaRPr sz="3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gd0867c7b8d_0_255"/>
          <p:cNvSpPr txBox="1"/>
          <p:nvPr/>
        </p:nvSpPr>
        <p:spPr>
          <a:xfrm>
            <a:off x="-338675" y="5016650"/>
            <a:ext cx="7246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6" name="Google Shape;596;gd0867c7b8d_0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124" y="2390479"/>
            <a:ext cx="4859074" cy="27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d0867c7b8d_0_25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Workaround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09a5208ac_0_22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Мы с вами изобрели ML metadata store</a:t>
            </a:r>
            <a:endParaRPr/>
          </a:p>
        </p:txBody>
      </p:sp>
      <p:pic>
        <p:nvPicPr>
          <p:cNvPr id="603" name="Google Shape;603;gd09a5208ac_0_224"/>
          <p:cNvPicPr preferRelativeResize="0"/>
          <p:nvPr/>
        </p:nvPicPr>
        <p:blipFill rotWithShape="1">
          <a:blip r:embed="rId3">
            <a:alphaModFix/>
          </a:blip>
          <a:srcRect b="13856" l="2058" r="13246" t="1448"/>
          <a:stretch/>
        </p:blipFill>
        <p:spPr>
          <a:xfrm>
            <a:off x="2790675" y="1702750"/>
            <a:ext cx="6687550" cy="475505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d09a5208ac_0_224"/>
          <p:cNvSpPr txBox="1"/>
          <p:nvPr/>
        </p:nvSpPr>
        <p:spPr>
          <a:xfrm>
            <a:off x="2126050" y="6457800"/>
            <a:ext cx="117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https://cloud.google.com/solutions/machine-learning/mlops-continuous-delivery-and-automation-pipelines-in-machine-learning</a:t>
            </a:r>
            <a:endParaRPr/>
          </a:p>
        </p:txBody>
      </p:sp>
      <p:sp>
        <p:nvSpPr>
          <p:cNvPr id="605" name="Google Shape;605;gd09a5208ac_0_224"/>
          <p:cNvSpPr txBox="1"/>
          <p:nvPr/>
        </p:nvSpPr>
        <p:spPr>
          <a:xfrm>
            <a:off x="3019775" y="479775"/>
            <a:ext cx="5418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d09a5208ac_0_23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 metadata store</a:t>
            </a:r>
            <a:endParaRPr/>
          </a:p>
        </p:txBody>
      </p:sp>
      <p:sp>
        <p:nvSpPr>
          <p:cNvPr id="611" name="Google Shape;611;gd09a5208ac_0_235"/>
          <p:cNvSpPr txBox="1"/>
          <p:nvPr/>
        </p:nvSpPr>
        <p:spPr>
          <a:xfrm>
            <a:off x="2126050" y="6457800"/>
            <a:ext cx="117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https://cloud.google.com/solutions/machine-learning/mlops-continuous-delivery-and-automation-pipelines-in-machine-learning</a:t>
            </a:r>
            <a:endParaRPr/>
          </a:p>
        </p:txBody>
      </p:sp>
      <p:sp>
        <p:nvSpPr>
          <p:cNvPr id="612" name="Google Shape;612;gd09a5208ac_0_235"/>
          <p:cNvSpPr txBox="1"/>
          <p:nvPr/>
        </p:nvSpPr>
        <p:spPr>
          <a:xfrm>
            <a:off x="3019775" y="479775"/>
            <a:ext cx="54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d09a5208ac_0_235"/>
          <p:cNvSpPr txBox="1"/>
          <p:nvPr/>
        </p:nvSpPr>
        <p:spPr>
          <a:xfrm>
            <a:off x="1120775" y="1984950"/>
            <a:ext cx="7900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-"/>
            </a:pPr>
            <a:r>
              <a:rPr lang="ru-RU" sz="2800">
                <a:latin typeface="Proxima Nova"/>
                <a:ea typeface="Proxima Nova"/>
                <a:cs typeface="Proxima Nova"/>
                <a:sym typeface="Proxima Nova"/>
              </a:rPr>
              <a:t>Какой пайплайн исполнялся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-"/>
            </a:pPr>
            <a:r>
              <a:rPr lang="ru-RU" sz="2800">
                <a:latin typeface="Proxima Nova"/>
                <a:ea typeface="Proxima Nova"/>
                <a:cs typeface="Proxima Nova"/>
                <a:sym typeface="Proxima Nova"/>
              </a:rPr>
              <a:t>Кто его исполнял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-"/>
            </a:pPr>
            <a:r>
              <a:rPr lang="ru-RU" sz="2800">
                <a:latin typeface="Proxima Nova"/>
                <a:ea typeface="Proxima Nova"/>
                <a:cs typeface="Proxima Nova"/>
                <a:sym typeface="Proxima Nova"/>
              </a:rPr>
              <a:t>Какие параметры были даны на вход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-"/>
            </a:pPr>
            <a:r>
              <a:rPr lang="ru-RU" sz="2800">
                <a:latin typeface="Proxima Nova"/>
                <a:ea typeface="Proxima Nova"/>
                <a:cs typeface="Proxima Nova"/>
                <a:sym typeface="Proxima Nova"/>
              </a:rPr>
              <a:t>Какие метрики и артефакты были на выходе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-"/>
            </a:pPr>
            <a:r>
              <a:rPr lang="ru-RU" sz="2800">
                <a:latin typeface="Proxima Nova"/>
                <a:ea typeface="Proxima Nova"/>
                <a:cs typeface="Proxima Nova"/>
                <a:sym typeface="Proxima Nova"/>
              </a:rPr>
              <a:t>input, output для каждой из стадий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gd09a5208ac_0_243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d09a5208ac_0_243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d09a5208ac_0_243"/>
          <p:cNvSpPr txBox="1"/>
          <p:nvPr/>
        </p:nvSpPr>
        <p:spPr>
          <a:xfrm>
            <a:off x="707551" y="4264050"/>
            <a:ext cx="6526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DVC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1" name="Google Shape;621;gd09a5208ac_0_243"/>
          <p:cNvSpPr txBox="1"/>
          <p:nvPr/>
        </p:nvSpPr>
        <p:spPr>
          <a:xfrm>
            <a:off x="5098800" y="6420850"/>
            <a:ext cx="7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d0867c7b8d_0_185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такое DVC?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gd0867c7b8d_0_1856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8" name="Google Shape;628;gd0867c7b8d_0_1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800" y="1188625"/>
            <a:ext cx="8710748" cy="56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d0867c7b8d_0_1856"/>
          <p:cNvSpPr txBox="1"/>
          <p:nvPr/>
        </p:nvSpPr>
        <p:spPr>
          <a:xfrm>
            <a:off x="10537000" y="6414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https://dvc.org/</a:t>
            </a:r>
            <a:endParaRPr/>
          </a:p>
        </p:txBody>
      </p:sp>
      <p:sp>
        <p:nvSpPr>
          <p:cNvPr id="630" name="Google Shape;630;gd0867c7b8d_0_185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такое DVC?</a:t>
            </a:r>
            <a:endParaRPr/>
          </a:p>
        </p:txBody>
      </p:sp>
      <p:sp>
        <p:nvSpPr>
          <p:cNvPr id="631" name="Google Shape;631;gd0867c7b8d_0_1856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d0867c7b8d_0_1856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0867c7b8d_0_186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такое DVC?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gd0867c7b8d_0_1867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9" name="Google Shape;639;gd0867c7b8d_0_18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275" y="1330100"/>
            <a:ext cx="7925449" cy="57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d0867c7b8d_0_1867"/>
          <p:cNvSpPr txBox="1"/>
          <p:nvPr/>
        </p:nvSpPr>
        <p:spPr>
          <a:xfrm>
            <a:off x="10537000" y="6414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https://dvc.org/</a:t>
            </a:r>
            <a:endParaRPr/>
          </a:p>
        </p:txBody>
      </p:sp>
      <p:sp>
        <p:nvSpPr>
          <p:cNvPr id="641" name="Google Shape;641;gd0867c7b8d_0_186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такое DVC?</a:t>
            </a:r>
            <a:endParaRPr/>
          </a:p>
        </p:txBody>
      </p:sp>
      <p:sp>
        <p:nvSpPr>
          <p:cNvPr id="642" name="Google Shape;642;gd0867c7b8d_0_1867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d0867c7b8d_0_1867"/>
          <p:cNvSpPr txBox="1"/>
          <p:nvPr/>
        </p:nvSpPr>
        <p:spPr>
          <a:xfrm>
            <a:off x="9087550" y="5127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https://dvc.org/doc/start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d0867c7b8d_0_189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Концепция DVC cache/remote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gd0867c7b8d_0_1891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0" name="Google Shape;650;gd0867c7b8d_0_1891"/>
          <p:cNvSpPr txBox="1"/>
          <p:nvPr/>
        </p:nvSpPr>
        <p:spPr>
          <a:xfrm>
            <a:off x="1082025" y="1637500"/>
            <a:ext cx="86079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  <a:t>Версии файлов хранятся локально, есть возможность делать checkout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  <a:t>Есть возможность синхронизировать cache с удаленным специализированным хранилищем(dvc pull, dvc push)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1" name="Google Shape;651;gd0867c7b8d_0_1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77" y="2908725"/>
            <a:ext cx="10996974" cy="32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d0867c7b8d_0_189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dvc remote</a:t>
            </a:r>
            <a:endParaRPr/>
          </a:p>
        </p:txBody>
      </p:sp>
      <p:sp>
        <p:nvSpPr>
          <p:cNvPr id="653" name="Google Shape;653;gd0867c7b8d_0_1891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09a5208ac_0_25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DVC pipeline</a:t>
            </a:r>
            <a:endParaRPr/>
          </a:p>
        </p:txBody>
      </p:sp>
      <p:sp>
        <p:nvSpPr>
          <p:cNvPr id="659" name="Google Shape;659;gd09a5208ac_0_256"/>
          <p:cNvSpPr txBox="1"/>
          <p:nvPr>
            <p:ph idx="3" type="body"/>
          </p:nvPr>
        </p:nvSpPr>
        <p:spPr>
          <a:xfrm>
            <a:off x="1166238" y="57547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-RU"/>
              <a:t>Позволяет одновременно с изменениями трекать входы и выходы для составных частей пайплайна</a:t>
            </a:r>
            <a:endParaRPr/>
          </a:p>
        </p:txBody>
      </p:sp>
      <p:sp>
        <p:nvSpPr>
          <p:cNvPr id="660" name="Google Shape;660;gd09a5208ac_0_256"/>
          <p:cNvSpPr txBox="1"/>
          <p:nvPr/>
        </p:nvSpPr>
        <p:spPr>
          <a:xfrm>
            <a:off x="979100" y="3129100"/>
            <a:ext cx="9826800" cy="2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1" name="Google Shape;661;gd09a5208ac_0_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88" y="1764484"/>
            <a:ext cx="9546624" cy="36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d0867c7b8d_0_187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Файлы DVC.yaml, DVC.lock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gd0867c7b8d_0_1878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8" name="Google Shape;668;gd0867c7b8d_0_1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01" y="1326112"/>
            <a:ext cx="4646175" cy="49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d0867c7b8d_0_18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175" y="1204750"/>
            <a:ext cx="3291201" cy="5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d0867c7b8d_0_1878"/>
          <p:cNvSpPr txBox="1"/>
          <p:nvPr/>
        </p:nvSpPr>
        <p:spPr>
          <a:xfrm>
            <a:off x="922125" y="6295375"/>
            <a:ext cx="5418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Proxima Nova"/>
                <a:ea typeface="Proxima Nova"/>
                <a:cs typeface="Proxima Nova"/>
                <a:sym typeface="Proxima Nova"/>
              </a:rPr>
              <a:t>dvc.yaml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gd0867c7b8d_0_1878"/>
          <p:cNvSpPr txBox="1"/>
          <p:nvPr/>
        </p:nvSpPr>
        <p:spPr>
          <a:xfrm>
            <a:off x="7678550" y="6363550"/>
            <a:ext cx="5418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Proxima Nova"/>
                <a:ea typeface="Proxima Nova"/>
                <a:cs typeface="Proxima Nova"/>
                <a:sym typeface="Proxima Nova"/>
              </a:rPr>
              <a:t>dvc.lock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2" name="Google Shape;672;gd0867c7b8d_0_1878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Файлы dvc.yaml, dvc.lock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toon-scientist-science-drawing-clip-art-scientist.jpg" id="184" name="Google Shape;184;gd0867c7b8d_0_1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00" y="1712400"/>
            <a:ext cx="3036960" cy="39519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0799"/>
                </a:lnTo>
                <a:lnTo>
                  <a:pt x="0" y="21600"/>
                </a:lnTo>
                <a:lnTo>
                  <a:pt x="10799" y="21600"/>
                </a:lnTo>
                <a:lnTo>
                  <a:pt x="21600" y="21600"/>
                </a:lnTo>
                <a:lnTo>
                  <a:pt x="21600" y="10799"/>
                </a:lnTo>
                <a:lnTo>
                  <a:pt x="21600" y="0"/>
                </a:lnTo>
                <a:lnTo>
                  <a:pt x="10799" y="0"/>
                </a:lnTo>
                <a:lnTo>
                  <a:pt x="0" y="0"/>
                </a:lnTo>
                <a:close/>
                <a:moveTo>
                  <a:pt x="20226" y="9008"/>
                </a:moveTo>
                <a:cubicBezTo>
                  <a:pt x="20244" y="9011"/>
                  <a:pt x="20260" y="9020"/>
                  <a:pt x="20270" y="9033"/>
                </a:cubicBezTo>
                <a:cubicBezTo>
                  <a:pt x="20291" y="9059"/>
                  <a:pt x="20281" y="9093"/>
                  <a:pt x="20247" y="9108"/>
                </a:cubicBezTo>
                <a:cubicBezTo>
                  <a:pt x="20214" y="9124"/>
                  <a:pt x="20169" y="9118"/>
                  <a:pt x="20148" y="9092"/>
                </a:cubicBezTo>
                <a:cubicBezTo>
                  <a:pt x="20127" y="9066"/>
                  <a:pt x="20137" y="9030"/>
                  <a:pt x="20171" y="9014"/>
                </a:cubicBezTo>
                <a:cubicBezTo>
                  <a:pt x="20188" y="9006"/>
                  <a:pt x="20208" y="9005"/>
                  <a:pt x="20226" y="9008"/>
                </a:cubicBezTo>
                <a:close/>
                <a:moveTo>
                  <a:pt x="19502" y="16505"/>
                </a:moveTo>
                <a:cubicBezTo>
                  <a:pt x="19512" y="16506"/>
                  <a:pt x="19521" y="16510"/>
                  <a:pt x="19530" y="16515"/>
                </a:cubicBezTo>
                <a:cubicBezTo>
                  <a:pt x="19546" y="16522"/>
                  <a:pt x="19559" y="16535"/>
                  <a:pt x="19570" y="16552"/>
                </a:cubicBezTo>
                <a:cubicBezTo>
                  <a:pt x="19572" y="16556"/>
                  <a:pt x="19574" y="16559"/>
                  <a:pt x="19576" y="16564"/>
                </a:cubicBezTo>
                <a:cubicBezTo>
                  <a:pt x="19587" y="16583"/>
                  <a:pt x="19594" y="16606"/>
                  <a:pt x="19594" y="16634"/>
                </a:cubicBezTo>
                <a:cubicBezTo>
                  <a:pt x="19594" y="16685"/>
                  <a:pt x="19566" y="16741"/>
                  <a:pt x="19530" y="16758"/>
                </a:cubicBezTo>
                <a:cubicBezTo>
                  <a:pt x="19512" y="16767"/>
                  <a:pt x="19494" y="16767"/>
                  <a:pt x="19479" y="16760"/>
                </a:cubicBezTo>
                <a:cubicBezTo>
                  <a:pt x="19476" y="16759"/>
                  <a:pt x="19474" y="16759"/>
                  <a:pt x="19472" y="16758"/>
                </a:cubicBezTo>
                <a:cubicBezTo>
                  <a:pt x="19454" y="16749"/>
                  <a:pt x="19439" y="16733"/>
                  <a:pt x="19428" y="16711"/>
                </a:cubicBezTo>
                <a:cubicBezTo>
                  <a:pt x="19406" y="16668"/>
                  <a:pt x="19400" y="16607"/>
                  <a:pt x="19425" y="16556"/>
                </a:cubicBezTo>
                <a:cubicBezTo>
                  <a:pt x="19434" y="16540"/>
                  <a:pt x="19444" y="16529"/>
                  <a:pt x="19455" y="16521"/>
                </a:cubicBezTo>
                <a:cubicBezTo>
                  <a:pt x="19459" y="16518"/>
                  <a:pt x="19463" y="16516"/>
                  <a:pt x="19466" y="16515"/>
                </a:cubicBezTo>
                <a:cubicBezTo>
                  <a:pt x="19478" y="16508"/>
                  <a:pt x="19489" y="16504"/>
                  <a:pt x="19502" y="16505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85" name="Google Shape;185;gd0867c7b8d_0_1205"/>
          <p:cNvGrpSpPr/>
          <p:nvPr/>
        </p:nvGrpSpPr>
        <p:grpSpPr>
          <a:xfrm>
            <a:off x="7349061" y="1453765"/>
            <a:ext cx="3691050" cy="4839492"/>
            <a:chOff x="0" y="0"/>
            <a:chExt cx="7382100" cy="9678984"/>
          </a:xfrm>
        </p:grpSpPr>
        <p:pic>
          <p:nvPicPr>
            <p:cNvPr descr="depositphotos_143352549-stock-illustration-цифровая-специалист-или-компьютер-веб.jpg" id="186" name="Google Shape;186;gd0867c7b8d_0_1205"/>
            <p:cNvPicPr preferRelativeResize="0"/>
            <p:nvPr/>
          </p:nvPicPr>
          <p:blipFill rotWithShape="1">
            <a:blip r:embed="rId4">
              <a:alphaModFix/>
            </a:blip>
            <a:srcRect b="0" l="6324" r="7742" t="0"/>
            <a:stretch/>
          </p:blipFill>
          <p:spPr>
            <a:xfrm>
              <a:off x="0" y="0"/>
              <a:ext cx="7382073" cy="8590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gd0867c7b8d_0_1205"/>
            <p:cNvSpPr/>
            <p:nvPr/>
          </p:nvSpPr>
          <p:spPr>
            <a:xfrm>
              <a:off x="0" y="8666484"/>
              <a:ext cx="7382100" cy="10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ru-RU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                      Разработчик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88" name="Google Shape;188;gd0867c7b8d_0_1205"/>
          <p:cNvSpPr txBox="1"/>
          <p:nvPr/>
        </p:nvSpPr>
        <p:spPr>
          <a:xfrm>
            <a:off x="1794602" y="5908413"/>
            <a:ext cx="1506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gd0867c7b8d_0_1205"/>
          <p:cNvSpPr txBox="1"/>
          <p:nvPr/>
        </p:nvSpPr>
        <p:spPr>
          <a:xfrm>
            <a:off x="1856697" y="1241525"/>
            <a:ext cx="716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Вася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gd0867c7b8d_0_1205"/>
          <p:cNvSpPr txBox="1"/>
          <p:nvPr/>
        </p:nvSpPr>
        <p:spPr>
          <a:xfrm>
            <a:off x="8910899" y="1226963"/>
            <a:ext cx="632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Федя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gd0867c7b8d_0_1205"/>
          <p:cNvSpPr txBox="1"/>
          <p:nvPr/>
        </p:nvSpPr>
        <p:spPr>
          <a:xfrm>
            <a:off x="5051020" y="2117011"/>
            <a:ext cx="2090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d0867c7b8d_0_1205"/>
          <p:cNvSpPr txBox="1"/>
          <p:nvPr/>
        </p:nvSpPr>
        <p:spPr>
          <a:xfrm>
            <a:off x="5523444" y="4121683"/>
            <a:ext cx="1145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" name="Google Shape;193;gd0867c7b8d_0_1205"/>
          <p:cNvGrpSpPr/>
          <p:nvPr/>
        </p:nvGrpSpPr>
        <p:grpSpPr>
          <a:xfrm>
            <a:off x="4521145" y="2065058"/>
            <a:ext cx="2794105" cy="3375855"/>
            <a:chOff x="0" y="0"/>
            <a:chExt cx="5588209" cy="6751711"/>
          </a:xfrm>
        </p:grpSpPr>
        <p:pic>
          <p:nvPicPr>
            <p:cNvPr descr="download (1).png" id="194" name="Google Shape;194;gd0867c7b8d_0_1205"/>
            <p:cNvPicPr preferRelativeResize="0"/>
            <p:nvPr/>
          </p:nvPicPr>
          <p:blipFill rotWithShape="1">
            <a:blip r:embed="rId5">
              <a:alphaModFix/>
            </a:blip>
            <a:srcRect b="0" l="4077" r="4086" t="0"/>
            <a:stretch/>
          </p:blipFill>
          <p:spPr>
            <a:xfrm>
              <a:off x="0" y="0"/>
              <a:ext cx="5588000" cy="6084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gd0867c7b8d_0_1205"/>
            <p:cNvSpPr/>
            <p:nvPr/>
          </p:nvSpPr>
          <p:spPr>
            <a:xfrm>
              <a:off x="109" y="6161011"/>
              <a:ext cx="55881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228600" lvl="0" marL="6858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7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96" name="Google Shape;196;gd0867c7b8d_0_1205"/>
          <p:cNvSpPr txBox="1"/>
          <p:nvPr/>
        </p:nvSpPr>
        <p:spPr>
          <a:xfrm>
            <a:off x="4578713" y="3487725"/>
            <a:ext cx="2835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22860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model.pkl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gd0867c7b8d_0_1205"/>
          <p:cNvSpPr txBox="1"/>
          <p:nvPr/>
        </p:nvSpPr>
        <p:spPr>
          <a:xfrm>
            <a:off x="11608763" y="6463913"/>
            <a:ext cx="366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gd09a5208ac_0_267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d09a5208ac_0_267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d09a5208ac_0_267"/>
          <p:cNvSpPr txBox="1"/>
          <p:nvPr/>
        </p:nvSpPr>
        <p:spPr>
          <a:xfrm>
            <a:off x="707551" y="4264050"/>
            <a:ext cx="6526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DVC DEMO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0" name="Google Shape;680;gd09a5208ac_0_267"/>
          <p:cNvSpPr txBox="1"/>
          <p:nvPr/>
        </p:nvSpPr>
        <p:spPr>
          <a:xfrm>
            <a:off x="5098800" y="6420850"/>
            <a:ext cx="7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d09a5208ac_0_27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Файлы DVC.yaml, DVC.lock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gd09a5208ac_0_27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DVC metrics</a:t>
            </a:r>
            <a:endParaRPr/>
          </a:p>
        </p:txBody>
      </p:sp>
      <p:pic>
        <p:nvPicPr>
          <p:cNvPr id="687" name="Google Shape;687;gd09a5208ac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75" y="1848600"/>
            <a:ext cx="8361902" cy="4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d09a5208ac_0_29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Файлы DVC.yaml, DVC.lock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gd09a5208ac_0_29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DVC metrics</a:t>
            </a:r>
            <a:endParaRPr/>
          </a:p>
        </p:txBody>
      </p:sp>
      <p:pic>
        <p:nvPicPr>
          <p:cNvPr id="694" name="Google Shape;694;gd09a5208ac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73" y="1825050"/>
            <a:ext cx="9107550" cy="464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d0867c7b8d_0_190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Отличия от GIT LFS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gd0867c7b8d_0_1902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01" name="Google Shape;701;gd0867c7b8d_0_1902"/>
          <p:cNvGraphicFramePr/>
          <p:nvPr/>
        </p:nvGraphicFramePr>
        <p:xfrm>
          <a:off x="773750" y="183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{DB52AEEC-1EA8-40F8-BCE3-777789037D92}</a:tableStyleId>
              </a:tblPr>
              <a:tblGrid>
                <a:gridCol w="5164775"/>
                <a:gridCol w="5164775"/>
              </a:tblGrid>
              <a:tr h="10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 LFS</a:t>
                      </a:r>
                      <a:endParaRPr b="1"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DVC</a:t>
                      </a:r>
                      <a:endParaRPr b="1" sz="2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7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Хранит данные на специальных серваках(рядом с GIT)(есть ограничения на размер файла)</a:t>
                      </a:r>
                      <a:endParaRPr sz="2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Хранит данные в </a:t>
                      </a:r>
                      <a:r>
                        <a:rPr b="1" lang="ru-RU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HDFS, S3, GOOGLE CLOUD, etc</a:t>
                      </a:r>
                      <a:endParaRPr b="1" sz="2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104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Нет связки между кодом, параметрами и данными</a:t>
                      </a:r>
                      <a:endParaRPr sz="2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Версионируемо хранит связку между </a:t>
                      </a:r>
                      <a:r>
                        <a:rPr lang="ru-RU" sz="2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кодом, параметрами и данными</a:t>
                      </a:r>
                      <a:endParaRPr sz="20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7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Не всякий git server поддерживает LFS</a:t>
                      </a:r>
                      <a:endParaRPr sz="2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Можно использовать с любым git server</a:t>
                      </a:r>
                      <a:endParaRPr sz="2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2" name="Google Shape;702;gd0867c7b8d_0_190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Отличие от GIT LFS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0867c7b8d_0_1912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8" name="Google Shape;708;gd0867c7b8d_0_1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151" y="1806225"/>
            <a:ext cx="8830374" cy="495277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d0867c7b8d_0_191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DVC UI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d0867c7b8d_0_192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DVC DATA REGISTRY 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gd0867c7b8d_0_1929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6" name="Google Shape;716;gd0867c7b8d_0_1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925" y="1233000"/>
            <a:ext cx="6649452" cy="5407552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d0867c7b8d_0_1929"/>
          <p:cNvSpPr txBox="1"/>
          <p:nvPr/>
        </p:nvSpPr>
        <p:spPr>
          <a:xfrm>
            <a:off x="8334975" y="6403550"/>
            <a:ext cx="3970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https://dvc.org/doc/use-cases/data-registries</a:t>
            </a:r>
            <a:endParaRPr/>
          </a:p>
        </p:txBody>
      </p:sp>
      <p:sp>
        <p:nvSpPr>
          <p:cNvPr id="718" name="Google Shape;718;gd0867c7b8d_0_1929"/>
          <p:cNvSpPr txBox="1"/>
          <p:nvPr/>
        </p:nvSpPr>
        <p:spPr>
          <a:xfrm>
            <a:off x="5813950" y="4067975"/>
            <a:ext cx="5418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9" name="Google Shape;719;gd0867c7b8d_0_192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DVC data registry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d0867c7b8d_0_194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DVC DATA REGISTRY 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gd0867c7b8d_0_1940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6" name="Google Shape;726;gd0867c7b8d_0_19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00" y="1345850"/>
            <a:ext cx="5571924" cy="538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d0867c7b8d_0_19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900" y="1345850"/>
            <a:ext cx="5489326" cy="5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d0867c7b8d_0_194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d0867c7b8d_0_1940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d0867c7b8d_0_194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DVC data registry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gd09a5208ac_0_308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d09a5208ac_0_308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d09a5208ac_0_308"/>
          <p:cNvSpPr txBox="1"/>
          <p:nvPr/>
        </p:nvSpPr>
        <p:spPr>
          <a:xfrm>
            <a:off x="707551" y="4264050"/>
            <a:ext cx="6526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MLFLOW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8" name="Google Shape;738;gd09a5208ac_0_308"/>
          <p:cNvSpPr txBox="1"/>
          <p:nvPr/>
        </p:nvSpPr>
        <p:spPr>
          <a:xfrm>
            <a:off x="5098800" y="6420850"/>
            <a:ext cx="7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d0867c7b8d_0_26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4" name="Google Shape;744;gd0867c7b8d_0_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2076553"/>
            <a:ext cx="11272302" cy="306836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d0867c7b8d_0_269"/>
          <p:cNvSpPr txBox="1"/>
          <p:nvPr/>
        </p:nvSpPr>
        <p:spPr>
          <a:xfrm>
            <a:off x="-56600" y="6041150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0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Детище компании DataBricks</a:t>
            </a:r>
            <a:br>
              <a:rPr lang="ru-RU" sz="20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-RU" sz="20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Разрабатывается с 2018</a:t>
            </a:r>
            <a:endParaRPr sz="15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Google Shape;746;gd0867c7b8d_0_269"/>
          <p:cNvSpPr txBox="1"/>
          <p:nvPr/>
        </p:nvSpPr>
        <p:spPr>
          <a:xfrm>
            <a:off x="10414325" y="6490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https://mlflow.org/</a:t>
            </a:r>
            <a:endParaRPr/>
          </a:p>
        </p:txBody>
      </p:sp>
      <p:sp>
        <p:nvSpPr>
          <p:cNvPr id="747" name="Google Shape;747;gd0867c7b8d_0_26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MLFLOW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d0867c7b8d_0_27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TRACKING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gd0867c7b8d_0_277"/>
          <p:cNvSpPr txBox="1"/>
          <p:nvPr/>
        </p:nvSpPr>
        <p:spPr>
          <a:xfrm>
            <a:off x="634775" y="1495950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MLFlow Tracking отвечает за </a:t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Helvetica Neue"/>
              <a:buAutoNum type="arabicParenR"/>
            </a:pPr>
            <a:r>
              <a:rPr lang="ru-RU" sz="26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логирование параметров, метрик и артефактов экспериментов</a:t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Helvetica Neue"/>
              <a:buAutoNum type="arabicParenR"/>
            </a:pPr>
            <a:r>
              <a:rPr lang="ru-RU" sz="26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 их визуализацию и сравнение между собой</a:t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4" name="Google Shape;754;gd0867c7b8d_0_27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MLFLOW TRACKING</a:t>
            </a:r>
            <a:endParaRPr/>
          </a:p>
        </p:txBody>
      </p:sp>
      <p:sp>
        <p:nvSpPr>
          <p:cNvPr id="755" name="Google Shape;755;gd0867c7b8d_0_277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d0867c7b8d_0_277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0867c7b8d_0_1222"/>
          <p:cNvSpPr txBox="1"/>
          <p:nvPr/>
        </p:nvSpPr>
        <p:spPr>
          <a:xfrm>
            <a:off x="3350125" y="2397150"/>
            <a:ext cx="5491800" cy="20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300"/>
              <a:buFont typeface="Play"/>
              <a:buNone/>
            </a:pPr>
            <a:r>
              <a:rPr b="1" lang="ru-RU" sz="133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+30</a:t>
            </a:r>
            <a:r>
              <a:rPr b="1" i="0" lang="ru-RU" sz="13300" u="none" cap="none" strike="noStrike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%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gd0867c7b8d_0_1222"/>
          <p:cNvSpPr txBox="1"/>
          <p:nvPr/>
        </p:nvSpPr>
        <p:spPr>
          <a:xfrm>
            <a:off x="3713131" y="4813350"/>
            <a:ext cx="4765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100"/>
              <a:buFont typeface="Play"/>
              <a:buNone/>
            </a:pPr>
            <a:r>
              <a:rPr lang="ru-RU" sz="3100">
                <a:solidFill>
                  <a:srgbClr val="424242"/>
                </a:solidFill>
                <a:latin typeface="Proxima Nova"/>
                <a:ea typeface="Proxima Nova"/>
                <a:cs typeface="Proxima Nova"/>
                <a:sym typeface="Proxima Nova"/>
              </a:rPr>
              <a:t>К ОЧЕНЬ ВАЖНОЙ МЕТРИКЕ 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gd0867c7b8d_0_1222"/>
          <p:cNvSpPr txBox="1"/>
          <p:nvPr>
            <p:ph idx="12" type="sldNum"/>
          </p:nvPr>
        </p:nvSpPr>
        <p:spPr>
          <a:xfrm>
            <a:off x="11608763" y="6463913"/>
            <a:ext cx="366600" cy="279000"/>
          </a:xfrm>
          <a:prstGeom prst="rect">
            <a:avLst/>
          </a:prstGeom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</a:pPr>
            <a:fld id="{00000000-1234-1234-1234-123412341234}" type="slidenum">
              <a:rPr lang="ru-RU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0867c7b8d_0_28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TRACKING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gd0867c7b8d_0_283"/>
          <p:cNvSpPr txBox="1"/>
          <p:nvPr/>
        </p:nvSpPr>
        <p:spPr>
          <a:xfrm>
            <a:off x="634775" y="1495950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3" name="Google Shape;763;gd0867c7b8d_0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00" y="1720975"/>
            <a:ext cx="12009904" cy="4449073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d0867c7b8d_0_28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MLFLOW TRACKING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d0867c7b8d_0_29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TRACKING - сравнение запусков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0" name="Google Shape;770;gd0867c7b8d_0_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5" y="1922365"/>
            <a:ext cx="12192003" cy="388112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d0867c7b8d_0_29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MLFLOW TRACKING</a:t>
            </a:r>
            <a:endParaRPr/>
          </a:p>
        </p:txBody>
      </p:sp>
      <p:sp>
        <p:nvSpPr>
          <p:cNvPr id="772" name="Google Shape;772;gd0867c7b8d_0_290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d0867c7b8d_0_296"/>
          <p:cNvSpPr txBox="1"/>
          <p:nvPr/>
        </p:nvSpPr>
        <p:spPr>
          <a:xfrm>
            <a:off x="719668" y="5289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TRACKING - сравнение запусков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gd0867c7b8d_0_296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9" name="Google Shape;779;gd0867c7b8d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1626202"/>
            <a:ext cx="12191999" cy="4397996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d0867c7b8d_0_29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MLFLOW TRACKING — сравнение запусков</a:t>
            </a:r>
            <a:endParaRPr/>
          </a:p>
        </p:txBody>
      </p:sp>
      <p:sp>
        <p:nvSpPr>
          <p:cNvPr id="781" name="Google Shape;781;gd0867c7b8d_0_296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d0867c7b8d_0_296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d0867c7b8d_0_303"/>
          <p:cNvSpPr txBox="1"/>
          <p:nvPr/>
        </p:nvSpPr>
        <p:spPr>
          <a:xfrm>
            <a:off x="719668" y="5289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TRACKING - сравнение запусков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gd0867c7b8d_0_303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9" name="Google Shape;789;gd0867c7b8d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63" y="1593800"/>
            <a:ext cx="12005273" cy="421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d0867c7b8d_0_303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d0867c7b8d_0_303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d0867c7b8d_0_30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MLFLOW TRACKING — сравнение запусков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gd0867c7b8d_0_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25" y="1736375"/>
            <a:ext cx="11126351" cy="43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d0867c7b8d_0_31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d0867c7b8d_0_310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d0867c7b8d_0_31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MLFLOW TRACKING — сравнение запусков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gd0867c7b8d_0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0" y="2908750"/>
            <a:ext cx="10698424" cy="33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gd0867c7b8d_0_316"/>
          <p:cNvSpPr txBox="1"/>
          <p:nvPr/>
        </p:nvSpPr>
        <p:spPr>
          <a:xfrm>
            <a:off x="555050" y="1727975"/>
            <a:ext cx="8532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Helvetica Neue"/>
                <a:ea typeface="Helvetica Neue"/>
                <a:cs typeface="Helvetica Neue"/>
                <a:sym typeface="Helvetica Neue"/>
              </a:rPr>
              <a:t>MLproject</a:t>
            </a:r>
            <a:br>
              <a:rPr lang="ru-RU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-RU" sz="2000">
                <a:latin typeface="Helvetica Neue"/>
                <a:ea typeface="Helvetica Neue"/>
                <a:cs typeface="Helvetica Neue"/>
                <a:sym typeface="Helvetica Neue"/>
              </a:rPr>
              <a:t>- можно документировать окружение  и исполняемые команды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7" name="Google Shape;807;gd0867c7b8d_0_316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d0867c7b8d_0_31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MLFLOW PROJECTS — сравнение запусков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d0867c7b8d_0_324"/>
          <p:cNvSpPr txBox="1"/>
          <p:nvPr/>
        </p:nvSpPr>
        <p:spPr>
          <a:xfrm>
            <a:off x="555050" y="1662200"/>
            <a:ext cx="8532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roxima Nova"/>
                <a:ea typeface="Proxima Nova"/>
                <a:cs typeface="Proxima Nova"/>
                <a:sym typeface="Proxima Nova"/>
              </a:rPr>
              <a:t>Унифицированный запуск проекта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roxima Nova"/>
                <a:ea typeface="Proxima Nova"/>
                <a:cs typeface="Proxima Nova"/>
                <a:sym typeface="Proxima Nova"/>
              </a:rPr>
              <a:t>mlflow run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4" name="Google Shape;814;gd0867c7b8d_0_324"/>
          <p:cNvSpPr txBox="1"/>
          <p:nvPr/>
        </p:nvSpPr>
        <p:spPr>
          <a:xfrm>
            <a:off x="555050" y="2908775"/>
            <a:ext cx="8532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roxima Nova"/>
                <a:ea typeface="Proxima Nova"/>
                <a:cs typeface="Proxima Nova"/>
                <a:sym typeface="Proxima Nova"/>
              </a:rPr>
              <a:t>Есть возможность передавать параметры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roxima Nova"/>
                <a:ea typeface="Proxima Nova"/>
                <a:cs typeface="Proxima Nova"/>
                <a:sym typeface="Proxima Nova"/>
              </a:rPr>
              <a:t>mlflow run -P alpha=0.2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Proxima Nova"/>
                <a:ea typeface="Proxima Nova"/>
                <a:cs typeface="Proxima Nova"/>
                <a:sym typeface="Proxima Nova"/>
              </a:rPr>
              <a:t>Можно запустить конкретную стадию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mlflow run -e main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Можно запускать на kubernetes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mlflow run --backend kubernetes --backend-config config.json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gd0867c7b8d_0_324"/>
          <p:cNvSpPr txBox="1"/>
          <p:nvPr/>
        </p:nvSpPr>
        <p:spPr>
          <a:xfrm>
            <a:off x="9256875" y="6152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https://youtu.be/SGawkIjBoGE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6" name="Google Shape;816;gd0867c7b8d_0_324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d0867c7b8d_0_32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MLFLOW PROJECTS — сравнение запусков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d0867c7b8d_0_33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МИНУСЫ MLFLOW PROJECTS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gd0867c7b8d_0_333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4" name="Google Shape;824;gd0867c7b8d_0_333"/>
          <p:cNvSpPr txBox="1"/>
          <p:nvPr/>
        </p:nvSpPr>
        <p:spPr>
          <a:xfrm>
            <a:off x="555050" y="1464625"/>
            <a:ext cx="8532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ru-RU" sz="2000">
                <a:latin typeface="Proxima Nova"/>
                <a:ea typeface="Proxima Nova"/>
                <a:cs typeface="Proxima Nova"/>
                <a:sym typeface="Proxima Nova"/>
              </a:rPr>
              <a:t>Неудобная работа со стадиями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ru-RU" sz="2000">
                <a:latin typeface="Proxima Nova"/>
                <a:ea typeface="Proxima Nova"/>
                <a:cs typeface="Proxima Nova"/>
                <a:sym typeface="Proxima Nova"/>
              </a:rPr>
              <a:t>Неудобная работа с параметрами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ru-RU" sz="2000">
                <a:latin typeface="Proxima Nova"/>
                <a:ea typeface="Proxima Nova"/>
                <a:cs typeface="Proxima Nova"/>
                <a:sym typeface="Proxima Nova"/>
              </a:rPr>
              <a:t>Не оч полезно, если не python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5" name="Google Shape;825;gd0867c7b8d_0_333"/>
          <p:cNvSpPr txBox="1"/>
          <p:nvPr/>
        </p:nvSpPr>
        <p:spPr>
          <a:xfrm>
            <a:off x="555050" y="2908775"/>
            <a:ext cx="8532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6" name="Google Shape;826;gd0867c7b8d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050" y="2570050"/>
            <a:ext cx="8069850" cy="41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gd0867c7b8d_0_33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MLFLOW PROJECTS — минусы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0867c7b8d_0_34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MODELS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gd0867c7b8d_0_342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4" name="Google Shape;834;gd0867c7b8d_0_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525" y="2257675"/>
            <a:ext cx="4614074" cy="44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d0867c7b8d_0_342"/>
          <p:cNvSpPr txBox="1"/>
          <p:nvPr/>
        </p:nvSpPr>
        <p:spPr>
          <a:xfrm>
            <a:off x="555050" y="1539925"/>
            <a:ext cx="8532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Helvetica Neue"/>
                <a:ea typeface="Helvetica Neue"/>
                <a:cs typeface="Helvetica Neue"/>
                <a:sym typeface="Helvetica Neue"/>
              </a:rPr>
              <a:t>Модели можно сохранять из run прям в формате, готовом для использования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6" name="Google Shape;836;gd0867c7b8d_0_34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MLFLOW models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d0867c7b8d_0_350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2" name="Google Shape;842;gd0867c7b8d_0_350"/>
          <p:cNvSpPr txBox="1"/>
          <p:nvPr/>
        </p:nvSpPr>
        <p:spPr>
          <a:xfrm>
            <a:off x="555050" y="1502275"/>
            <a:ext cx="8532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Helvetica Neue"/>
                <a:ea typeface="Helvetica Neue"/>
                <a:cs typeface="Helvetica Neue"/>
                <a:sym typeface="Helvetica Neue"/>
              </a:rPr>
              <a:t>Есть встроенный serve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3" name="Google Shape;843;gd0867c7b8d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0" y="2946937"/>
            <a:ext cx="11909024" cy="22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gd0867c7b8d_0_35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MLFLOW models — serve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d0867c7b8d_0_1440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d0867c7b8d_0_1440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d0867c7b8d_0_1440"/>
          <p:cNvSpPr txBox="1"/>
          <p:nvPr/>
        </p:nvSpPr>
        <p:spPr>
          <a:xfrm>
            <a:off x="707541" y="4264040"/>
            <a:ext cx="57531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Спустя год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d0867c7b8d_0_35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MODELS - deploy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gd0867c7b8d_0_358"/>
          <p:cNvSpPr txBox="1"/>
          <p:nvPr/>
        </p:nvSpPr>
        <p:spPr>
          <a:xfrm>
            <a:off x="555050" y="1502275"/>
            <a:ext cx="8532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  <a:t>Можно задеплоить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  <a:t>Microsoft Azure-ML </a:t>
            </a:r>
            <a:b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-RU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https://www.mlflow.org/docs/latest/models.html#deploy-a-python-function-model-on-microsoft-azure-ml</a:t>
            </a:r>
            <a:b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  <a:t>Amazon SageMaker </a:t>
            </a:r>
            <a:r>
              <a:rPr lang="ru-RU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https://www.mlflow.org/docs/latest/models.html#deploy-a-python-function-model-on-amazon-sagemaker</a:t>
            </a:r>
            <a:b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  <a:t>Можно экспортнуть как Apache Spark Udf  и юзать в кластере</a:t>
            </a:r>
            <a:b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-RU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https://www.mlflow.org/docs/latest/models.html#export-a-python-function-model-as-an-apache-spark-udf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1" name="Google Shape;851;gd0867c7b8d_0_358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MLFLOW models — deploy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d0867c7b8d_0_36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MODELS минусы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gd0867c7b8d_0_364"/>
          <p:cNvSpPr txBox="1"/>
          <p:nvPr/>
        </p:nvSpPr>
        <p:spPr>
          <a:xfrm>
            <a:off x="555050" y="1502275"/>
            <a:ext cx="8532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  <a:t>Чисто питоновская история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  <a:t>Serving не оч производительный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Helvetica Neue"/>
                <a:ea typeface="Helvetica Neue"/>
                <a:cs typeface="Helvetica Neue"/>
                <a:sym typeface="Helvetica Neue"/>
              </a:rPr>
              <a:t>Serving принимает на json или pandas dataframe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8" name="Google Shape;858;gd0867c7b8d_0_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375" y="2450450"/>
            <a:ext cx="4247650" cy="4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d0867c7b8d_0_36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MLFLOW models — минусы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d0867c7b8d_0_37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MODEL REGISTRY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5" name="Google Shape;865;gd0867c7b8d_0_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925" y="1533850"/>
            <a:ext cx="6971899" cy="51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d0867c7b8d_0_37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MLFLOW MODEL REGISTRY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d0867c7b8d_0_37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MODEL REGISTRY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2" name="Google Shape;872;gd0867c7b8d_0_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150" y="1167125"/>
            <a:ext cx="7602452" cy="564244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d0867c7b8d_0_37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MLFLOW MODEL REGISTRY</a:t>
            </a:r>
            <a:endParaRPr/>
          </a:p>
        </p:txBody>
      </p:sp>
      <p:sp>
        <p:nvSpPr>
          <p:cNvPr id="874" name="Google Shape;874;gd0867c7b8d_0_377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d0867c7b8d_0_38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MODEL REGISTRY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0" name="Google Shape;880;gd0867c7b8d_0_383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1" name="Google Shape;881;gd0867c7b8d_0_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3198"/>
            <a:ext cx="12192000" cy="4101703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gd0867c7b8d_0_38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MLFLOW MODEL REGISTRY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d0867c7b8d_0_39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MODEL REGISTRY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gd0867c7b8d_0_390"/>
          <p:cNvSpPr txBox="1"/>
          <p:nvPr/>
        </p:nvSpPr>
        <p:spPr>
          <a:xfrm>
            <a:off x="371350" y="1568100"/>
            <a:ext cx="9153600" cy="1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Ко всему этому есть rest api и возможность делать кодом из клиента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Это позволяет строить релизные циклы на CICD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9" name="Google Shape;889;gd0867c7b8d_0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50" y="2879125"/>
            <a:ext cx="10840550" cy="21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d0867c7b8d_0_39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MLFLOW MODEL REGISTRY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gd09a5208ac_0_320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d09a5208ac_0_320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d09a5208ac_0_320"/>
          <p:cNvSpPr txBox="1"/>
          <p:nvPr/>
        </p:nvSpPr>
        <p:spPr>
          <a:xfrm>
            <a:off x="707551" y="4264050"/>
            <a:ext cx="6526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MLFLOW DEMO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8" name="Google Shape;898;gd09a5208ac_0_320"/>
          <p:cNvSpPr txBox="1"/>
          <p:nvPr/>
        </p:nvSpPr>
        <p:spPr>
          <a:xfrm>
            <a:off x="10159975" y="6457800"/>
            <a:ext cx="7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http://3.65.37.156/#/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d09a5208ac_0_51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MODEL REGISTRY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4" name="Google Shape;904;gd09a5208ac_0_51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MANAGED MLFLOW</a:t>
            </a:r>
            <a:endParaRPr/>
          </a:p>
        </p:txBody>
      </p:sp>
      <p:sp>
        <p:nvSpPr>
          <p:cNvPr id="905" name="Google Shape;905;gd09a5208ac_0_511"/>
          <p:cNvSpPr txBox="1"/>
          <p:nvPr/>
        </p:nvSpPr>
        <p:spPr>
          <a:xfrm>
            <a:off x="1091375" y="3002800"/>
            <a:ext cx="9785100" cy="19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https://databricks.com/product/managed-mlflow</a:t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ru-RU" sz="26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d0867c7b8d_0_41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Аналоги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1" name="Google Shape;911;gd0867c7b8d_0_410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Helvetica Neue"/>
              <a:buAutoNum type="arabicParenR"/>
            </a:pPr>
            <a:r>
              <a:rPr lang="ru-RU" sz="2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https://www.wandb.com/</a:t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Helvetica Neue"/>
              <a:buAutoNum type="arabicParenR"/>
            </a:pPr>
            <a:r>
              <a:rPr lang="ru-RU" sz="2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https://neptune.ai/</a:t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Helvetica Neue"/>
              <a:buAutoNum type="arabicParenR"/>
            </a:pPr>
            <a:r>
              <a:rPr lang="ru-RU" sz="2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https://github.com/IDSIA/sacred</a:t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Helvetica Neue"/>
              <a:buAutoNum type="arabicParenR"/>
            </a:pPr>
            <a:r>
              <a:rPr lang="ru-RU" sz="2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https://aws.amazon.com/ru/sagemaker/</a:t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Helvetica Neue"/>
              <a:buAutoNum type="arabicParenR"/>
            </a:pPr>
            <a:r>
              <a:rPr lang="ru-RU" sz="2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https://github.com/allegroai/clearml</a:t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ru-RU" sz="26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2" name="Google Shape;912;gd0867c7b8d_0_41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Аналоги</a:t>
            </a:r>
            <a:endParaRPr/>
          </a:p>
        </p:txBody>
      </p:sp>
      <p:sp>
        <p:nvSpPr>
          <p:cNvPr id="913" name="Google Shape;913;gd0867c7b8d_0_41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d0867c7b8d_0_410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gd09a5208ac_0_521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gd09a5208ac_0_521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gd09a5208ac_0_521"/>
          <p:cNvSpPr txBox="1"/>
          <p:nvPr/>
        </p:nvSpPr>
        <p:spPr>
          <a:xfrm>
            <a:off x="707551" y="4264050"/>
            <a:ext cx="6526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GITFLOW в ML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2" name="Google Shape;922;gd09a5208ac_0_521"/>
          <p:cNvSpPr txBox="1"/>
          <p:nvPr/>
        </p:nvSpPr>
        <p:spPr>
          <a:xfrm>
            <a:off x="10159975" y="6457800"/>
            <a:ext cx="7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http://3.65.37.156/#/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toon-scientist-science-drawing-clip-art-scientist.jpg" id="216" name="Google Shape;216;gd0867c7b8d_0_1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406" y="1565672"/>
            <a:ext cx="3149712" cy="409865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0799"/>
                </a:lnTo>
                <a:lnTo>
                  <a:pt x="0" y="21600"/>
                </a:lnTo>
                <a:lnTo>
                  <a:pt x="10799" y="21600"/>
                </a:lnTo>
                <a:lnTo>
                  <a:pt x="21600" y="21600"/>
                </a:lnTo>
                <a:lnTo>
                  <a:pt x="21600" y="10799"/>
                </a:lnTo>
                <a:lnTo>
                  <a:pt x="21600" y="0"/>
                </a:lnTo>
                <a:lnTo>
                  <a:pt x="10799" y="0"/>
                </a:lnTo>
                <a:lnTo>
                  <a:pt x="0" y="0"/>
                </a:lnTo>
                <a:close/>
                <a:moveTo>
                  <a:pt x="20226" y="9008"/>
                </a:moveTo>
                <a:cubicBezTo>
                  <a:pt x="20244" y="9011"/>
                  <a:pt x="20260" y="9020"/>
                  <a:pt x="20270" y="9033"/>
                </a:cubicBezTo>
                <a:cubicBezTo>
                  <a:pt x="20291" y="9059"/>
                  <a:pt x="20281" y="9093"/>
                  <a:pt x="20247" y="9108"/>
                </a:cubicBezTo>
                <a:cubicBezTo>
                  <a:pt x="20214" y="9124"/>
                  <a:pt x="20169" y="9118"/>
                  <a:pt x="20148" y="9092"/>
                </a:cubicBezTo>
                <a:cubicBezTo>
                  <a:pt x="20127" y="9066"/>
                  <a:pt x="20137" y="9030"/>
                  <a:pt x="20171" y="9014"/>
                </a:cubicBezTo>
                <a:cubicBezTo>
                  <a:pt x="20188" y="9006"/>
                  <a:pt x="20208" y="9005"/>
                  <a:pt x="20226" y="9008"/>
                </a:cubicBezTo>
                <a:close/>
                <a:moveTo>
                  <a:pt x="19502" y="16505"/>
                </a:moveTo>
                <a:cubicBezTo>
                  <a:pt x="19512" y="16506"/>
                  <a:pt x="19521" y="16510"/>
                  <a:pt x="19530" y="16515"/>
                </a:cubicBezTo>
                <a:cubicBezTo>
                  <a:pt x="19546" y="16522"/>
                  <a:pt x="19559" y="16535"/>
                  <a:pt x="19570" y="16552"/>
                </a:cubicBezTo>
                <a:cubicBezTo>
                  <a:pt x="19572" y="16556"/>
                  <a:pt x="19574" y="16559"/>
                  <a:pt x="19576" y="16564"/>
                </a:cubicBezTo>
                <a:cubicBezTo>
                  <a:pt x="19587" y="16583"/>
                  <a:pt x="19594" y="16606"/>
                  <a:pt x="19594" y="16634"/>
                </a:cubicBezTo>
                <a:cubicBezTo>
                  <a:pt x="19594" y="16685"/>
                  <a:pt x="19566" y="16741"/>
                  <a:pt x="19530" y="16758"/>
                </a:cubicBezTo>
                <a:cubicBezTo>
                  <a:pt x="19512" y="16767"/>
                  <a:pt x="19494" y="16767"/>
                  <a:pt x="19479" y="16760"/>
                </a:cubicBezTo>
                <a:cubicBezTo>
                  <a:pt x="19476" y="16759"/>
                  <a:pt x="19474" y="16759"/>
                  <a:pt x="19472" y="16758"/>
                </a:cubicBezTo>
                <a:cubicBezTo>
                  <a:pt x="19454" y="16749"/>
                  <a:pt x="19439" y="16733"/>
                  <a:pt x="19428" y="16711"/>
                </a:cubicBezTo>
                <a:cubicBezTo>
                  <a:pt x="19406" y="16668"/>
                  <a:pt x="19400" y="16607"/>
                  <a:pt x="19425" y="16556"/>
                </a:cubicBezTo>
                <a:cubicBezTo>
                  <a:pt x="19434" y="16540"/>
                  <a:pt x="19444" y="16529"/>
                  <a:pt x="19455" y="16521"/>
                </a:cubicBezTo>
                <a:cubicBezTo>
                  <a:pt x="19459" y="16518"/>
                  <a:pt x="19463" y="16516"/>
                  <a:pt x="19466" y="16515"/>
                </a:cubicBezTo>
                <a:cubicBezTo>
                  <a:pt x="19478" y="16508"/>
                  <a:pt x="19489" y="16504"/>
                  <a:pt x="19502" y="16505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17" name="Google Shape;217;gd0867c7b8d_0_1233"/>
          <p:cNvGrpSpPr/>
          <p:nvPr/>
        </p:nvGrpSpPr>
        <p:grpSpPr>
          <a:xfrm>
            <a:off x="7349061" y="1453765"/>
            <a:ext cx="3691050" cy="4839492"/>
            <a:chOff x="0" y="0"/>
            <a:chExt cx="7382100" cy="9678984"/>
          </a:xfrm>
        </p:grpSpPr>
        <p:pic>
          <p:nvPicPr>
            <p:cNvPr descr="depositphotos_143352549-stock-illustration-цифровая-специалист-или-компьютер-веб.jpg" id="218" name="Google Shape;218;gd0867c7b8d_0_1233"/>
            <p:cNvPicPr preferRelativeResize="0"/>
            <p:nvPr/>
          </p:nvPicPr>
          <p:blipFill rotWithShape="1">
            <a:blip r:embed="rId4">
              <a:alphaModFix/>
            </a:blip>
            <a:srcRect b="0" l="6324" r="7742" t="0"/>
            <a:stretch/>
          </p:blipFill>
          <p:spPr>
            <a:xfrm>
              <a:off x="0" y="0"/>
              <a:ext cx="7382073" cy="8590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gd0867c7b8d_0_1233"/>
            <p:cNvSpPr/>
            <p:nvPr/>
          </p:nvSpPr>
          <p:spPr>
            <a:xfrm>
              <a:off x="0" y="8666484"/>
              <a:ext cx="7382100" cy="10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ru-RU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                      Разработчик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20" name="Google Shape;220;gd0867c7b8d_0_1233"/>
          <p:cNvSpPr txBox="1"/>
          <p:nvPr/>
        </p:nvSpPr>
        <p:spPr>
          <a:xfrm>
            <a:off x="1794602" y="5908413"/>
            <a:ext cx="1506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gd0867c7b8d_0_1233"/>
          <p:cNvSpPr txBox="1"/>
          <p:nvPr/>
        </p:nvSpPr>
        <p:spPr>
          <a:xfrm>
            <a:off x="2204522" y="1226963"/>
            <a:ext cx="716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Вася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gd0867c7b8d_0_1233"/>
          <p:cNvSpPr txBox="1"/>
          <p:nvPr/>
        </p:nvSpPr>
        <p:spPr>
          <a:xfrm>
            <a:off x="8910899" y="1226963"/>
            <a:ext cx="632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Федя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gd0867c7b8d_0_1233"/>
          <p:cNvSpPr txBox="1"/>
          <p:nvPr/>
        </p:nvSpPr>
        <p:spPr>
          <a:xfrm>
            <a:off x="5051020" y="2117011"/>
            <a:ext cx="2090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gd0867c7b8d_0_1233"/>
          <p:cNvSpPr txBox="1"/>
          <p:nvPr/>
        </p:nvSpPr>
        <p:spPr>
          <a:xfrm>
            <a:off x="5523444" y="4121683"/>
            <a:ext cx="1145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gd0867c7b8d_0_1233"/>
          <p:cNvSpPr txBox="1"/>
          <p:nvPr/>
        </p:nvSpPr>
        <p:spPr>
          <a:xfrm>
            <a:off x="4578713" y="3487725"/>
            <a:ext cx="2835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22860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6" name="Google Shape;226;gd0867c7b8d_0_1233"/>
          <p:cNvCxnSpPr/>
          <p:nvPr/>
        </p:nvCxnSpPr>
        <p:spPr>
          <a:xfrm rot="10800000">
            <a:off x="1030593" y="1908382"/>
            <a:ext cx="2566800" cy="3545400"/>
          </a:xfrm>
          <a:prstGeom prst="straightConnector1">
            <a:avLst/>
          </a:prstGeom>
          <a:noFill/>
          <a:ln cap="flat" cmpd="sng" w="5080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7650"/>
              </a:srgbClr>
            </a:outerShdw>
          </a:effectLst>
        </p:spPr>
      </p:cxnSp>
      <p:cxnSp>
        <p:nvCxnSpPr>
          <p:cNvPr id="227" name="Google Shape;227;gd0867c7b8d_0_1233"/>
          <p:cNvCxnSpPr/>
          <p:nvPr/>
        </p:nvCxnSpPr>
        <p:spPr>
          <a:xfrm flipH="1" rot="10800000">
            <a:off x="1160285" y="1856934"/>
            <a:ext cx="2504100" cy="3648300"/>
          </a:xfrm>
          <a:prstGeom prst="straightConnector1">
            <a:avLst/>
          </a:prstGeom>
          <a:noFill/>
          <a:ln cap="flat" cmpd="sng" w="50800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7650"/>
              </a:srgbClr>
            </a:outerShdw>
          </a:effectLst>
        </p:spPr>
      </p:cxnSp>
      <p:sp>
        <p:nvSpPr>
          <p:cNvPr id="228" name="Google Shape;228;gd0867c7b8d_0_1233"/>
          <p:cNvSpPr txBox="1"/>
          <p:nvPr/>
        </p:nvSpPr>
        <p:spPr>
          <a:xfrm>
            <a:off x="11608763" y="6463913"/>
            <a:ext cx="366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gd09a5208ac_0_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75" y="233388"/>
            <a:ext cx="6530663" cy="5033562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gd09a5208ac_0_541"/>
          <p:cNvSpPr txBox="1"/>
          <p:nvPr/>
        </p:nvSpPr>
        <p:spPr>
          <a:xfrm>
            <a:off x="2404775" y="5395638"/>
            <a:ext cx="66717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Основная проблема, что если это делается руками,</a:t>
            </a:r>
            <a:r>
              <a:rPr lang="ru-RU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то всегда можно накосячить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9" name="Google Shape;929;gd09a5208ac_0_541"/>
          <p:cNvSpPr txBox="1"/>
          <p:nvPr>
            <p:ph idx="12" type="sldNum"/>
          </p:nvPr>
        </p:nvSpPr>
        <p:spPr>
          <a:xfrm>
            <a:off x="11608763" y="6463913"/>
            <a:ext cx="366600" cy="279000"/>
          </a:xfrm>
          <a:prstGeom prst="rect">
            <a:avLst/>
          </a:prstGeom>
        </p:spPr>
        <p:txBody>
          <a:bodyPr anchorCtr="0" anchor="b" bIns="25400" lIns="25400" spcFirstLastPara="1" rIns="25400" wrap="square" tIns="2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</a:pPr>
            <a:fld id="{00000000-1234-1234-1234-123412341234}" type="slidenum">
              <a:rPr lang="ru-RU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d0867c7b8d_0_50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 FLOW для ML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gd0867c7b8d_0_509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6" name="Google Shape;936;gd0867c7b8d_0_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475" y="2039500"/>
            <a:ext cx="12295477" cy="3692576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d0867c7b8d_0_509"/>
          <p:cNvSpPr txBox="1"/>
          <p:nvPr/>
        </p:nvSpPr>
        <p:spPr>
          <a:xfrm>
            <a:off x="9313325" y="625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https://youtu.be/oDLmdNPli98</a:t>
            </a:r>
            <a:endParaRPr/>
          </a:p>
        </p:txBody>
      </p:sp>
      <p:sp>
        <p:nvSpPr>
          <p:cNvPr id="938" name="Google Shape;938;gd0867c7b8d_0_50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GITFLOW в ML</a:t>
            </a:r>
            <a:endParaRPr/>
          </a:p>
        </p:txBody>
      </p:sp>
      <p:sp>
        <p:nvSpPr>
          <p:cNvPr id="939" name="Google Shape;939;gd0867c7b8d_0_509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d0867c7b8d_0_509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d0867c7b8d_0_51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CML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gd0867c7b8d_0_517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7" name="Google Shape;947;gd0867c7b8d_0_517"/>
          <p:cNvSpPr txBox="1"/>
          <p:nvPr/>
        </p:nvSpPr>
        <p:spPr>
          <a:xfrm>
            <a:off x="10329525" y="6406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https://cml.dev/</a:t>
            </a:r>
            <a:endParaRPr/>
          </a:p>
        </p:txBody>
      </p:sp>
      <p:pic>
        <p:nvPicPr>
          <p:cNvPr id="948" name="Google Shape;948;gd0867c7b8d_0_5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475" y="1233700"/>
            <a:ext cx="9234225" cy="523397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gd0867c7b8d_0_51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CML</a:t>
            </a:r>
            <a:endParaRPr/>
          </a:p>
        </p:txBody>
      </p:sp>
      <p:sp>
        <p:nvSpPr>
          <p:cNvPr id="950" name="Google Shape;950;gd0867c7b8d_0_517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gd0867c7b8d_0_517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gd09a5208ac_0_534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gd09a5208ac_0_534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gd09a5208ac_0_534"/>
          <p:cNvSpPr txBox="1"/>
          <p:nvPr/>
        </p:nvSpPr>
        <p:spPr>
          <a:xfrm>
            <a:off x="707551" y="4264050"/>
            <a:ext cx="6526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Путь модели в OK.ru</a:t>
            </a:r>
            <a:endParaRPr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9" name="Google Shape;959;gd09a5208ac_0_534"/>
          <p:cNvSpPr txBox="1"/>
          <p:nvPr/>
        </p:nvSpPr>
        <p:spPr>
          <a:xfrm>
            <a:off x="10159975" y="6457800"/>
            <a:ext cx="7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http://3.65.37.156/#/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d0867c7b8d_0_53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ЗАДАЧА в JIRA 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gd0867c7b8d_0_530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6" name="Google Shape;966;gd0867c7b8d_0_530"/>
          <p:cNvSpPr txBox="1"/>
          <p:nvPr/>
        </p:nvSpPr>
        <p:spPr>
          <a:xfrm>
            <a:off x="7678700" y="6301450"/>
            <a:ext cx="634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gd0867c7b8d_0_530"/>
          <p:cNvSpPr txBox="1"/>
          <p:nvPr/>
        </p:nvSpPr>
        <p:spPr>
          <a:xfrm>
            <a:off x="9313325" y="625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https://youtu.be/6ETZn7gc_j8</a:t>
            </a:r>
            <a:endParaRPr/>
          </a:p>
        </p:txBody>
      </p:sp>
      <p:pic>
        <p:nvPicPr>
          <p:cNvPr id="968" name="Google Shape;968;gd0867c7b8d_0_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25" y="1701600"/>
            <a:ext cx="11530772" cy="39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d0867c7b8d_0_53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JIRA</a:t>
            </a:r>
            <a:endParaRPr/>
          </a:p>
        </p:txBody>
      </p:sp>
      <p:sp>
        <p:nvSpPr>
          <p:cNvPr id="970" name="Google Shape;970;gd0867c7b8d_0_530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d0867c7b8d_0_53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PULL REQUEST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6" name="Google Shape;976;gd0867c7b8d_0_539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7" name="Google Shape;977;gd0867c7b8d_0_539"/>
          <p:cNvSpPr txBox="1"/>
          <p:nvPr/>
        </p:nvSpPr>
        <p:spPr>
          <a:xfrm>
            <a:off x="7678700" y="6301450"/>
            <a:ext cx="634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d0867c7b8d_0_539"/>
          <p:cNvSpPr txBox="1"/>
          <p:nvPr/>
        </p:nvSpPr>
        <p:spPr>
          <a:xfrm>
            <a:off x="9313325" y="625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https://youtu.be/6ETZn7gc_j8</a:t>
            </a:r>
            <a:endParaRPr/>
          </a:p>
        </p:txBody>
      </p:sp>
      <p:pic>
        <p:nvPicPr>
          <p:cNvPr id="979" name="Google Shape;979;gd0867c7b8d_0_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902" y="1327050"/>
            <a:ext cx="5986151" cy="53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gd0867c7b8d_0_53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PULL REQUEST</a:t>
            </a:r>
            <a:endParaRPr/>
          </a:p>
        </p:txBody>
      </p:sp>
      <p:sp>
        <p:nvSpPr>
          <p:cNvPr id="981" name="Google Shape;981;gd0867c7b8d_0_539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0867c7b8d_0_55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Ссылка на MLFLOW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7" name="Google Shape;987;gd0867c7b8d_0_557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8" name="Google Shape;988;gd0867c7b8d_0_557"/>
          <p:cNvSpPr txBox="1"/>
          <p:nvPr/>
        </p:nvSpPr>
        <p:spPr>
          <a:xfrm>
            <a:off x="7678700" y="6301450"/>
            <a:ext cx="634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gd0867c7b8d_0_557"/>
          <p:cNvSpPr txBox="1"/>
          <p:nvPr/>
        </p:nvSpPr>
        <p:spPr>
          <a:xfrm>
            <a:off x="9313325" y="625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https://youtu.be/6ETZn7gc_j8</a:t>
            </a:r>
            <a:endParaRPr/>
          </a:p>
        </p:txBody>
      </p:sp>
      <p:pic>
        <p:nvPicPr>
          <p:cNvPr id="990" name="Google Shape;990;gd0867c7b8d_0_5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00" y="2280650"/>
            <a:ext cx="11771798" cy="27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gd0867c7b8d_0_55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гите ссылка на mlflow</a:t>
            </a:r>
            <a:endParaRPr/>
          </a:p>
        </p:txBody>
      </p:sp>
      <p:sp>
        <p:nvSpPr>
          <p:cNvPr id="992" name="Google Shape;992;gd0867c7b8d_0_557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d0867c7b8d_0_557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d0867c7b8d_0_56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METRICS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9" name="Google Shape;999;gd0867c7b8d_0_566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0" name="Google Shape;1000;gd0867c7b8d_0_566"/>
          <p:cNvSpPr txBox="1"/>
          <p:nvPr/>
        </p:nvSpPr>
        <p:spPr>
          <a:xfrm>
            <a:off x="7678700" y="6301450"/>
            <a:ext cx="634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d0867c7b8d_0_566"/>
          <p:cNvSpPr txBox="1"/>
          <p:nvPr/>
        </p:nvSpPr>
        <p:spPr>
          <a:xfrm>
            <a:off x="9313325" y="625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https://youtu.be/6ETZn7gc_j8</a:t>
            </a:r>
            <a:endParaRPr/>
          </a:p>
        </p:txBody>
      </p:sp>
      <p:pic>
        <p:nvPicPr>
          <p:cNvPr id="1002" name="Google Shape;1002;gd0867c7b8d_0_5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75" y="1251800"/>
            <a:ext cx="4714314" cy="5606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gd0867c7b8d_0_56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MLFLOW METRICS</a:t>
            </a:r>
            <a:endParaRPr/>
          </a:p>
        </p:txBody>
      </p:sp>
      <p:sp>
        <p:nvSpPr>
          <p:cNvPr id="1004" name="Google Shape;1004;gd0867c7b8d_0_566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d0867c7b8d_0_566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d0867c7b8d_0_57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MLFLOW MODEL REGISTRY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1" name="Google Shape;1011;gd0867c7b8d_0_575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Google Shape;1012;gd0867c7b8d_0_575"/>
          <p:cNvSpPr txBox="1"/>
          <p:nvPr/>
        </p:nvSpPr>
        <p:spPr>
          <a:xfrm>
            <a:off x="7678700" y="6301450"/>
            <a:ext cx="634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d0867c7b8d_0_575"/>
          <p:cNvSpPr txBox="1"/>
          <p:nvPr/>
        </p:nvSpPr>
        <p:spPr>
          <a:xfrm>
            <a:off x="9313325" y="625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https://youtu.be/6ETZn7gc_j8</a:t>
            </a:r>
            <a:endParaRPr/>
          </a:p>
        </p:txBody>
      </p:sp>
      <p:pic>
        <p:nvPicPr>
          <p:cNvPr id="1014" name="Google Shape;1014;gd0867c7b8d_0_5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25" y="2542689"/>
            <a:ext cx="12192001" cy="207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gd0867c7b8d_0_57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MLFLOW MODEL REGISTRY</a:t>
            </a:r>
            <a:endParaRPr/>
          </a:p>
        </p:txBody>
      </p:sp>
      <p:sp>
        <p:nvSpPr>
          <p:cNvPr id="1016" name="Google Shape;1016;gd0867c7b8d_0_575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d0867c7b8d_0_575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d0867c7b8d_0_58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RPS в Grafana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gd0867c7b8d_0_584"/>
          <p:cNvSpPr txBox="1"/>
          <p:nvPr/>
        </p:nvSpPr>
        <p:spPr>
          <a:xfrm>
            <a:off x="1174475" y="2701775"/>
            <a:ext cx="9843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Google Shape;1024;gd0867c7b8d_0_584"/>
          <p:cNvSpPr txBox="1"/>
          <p:nvPr/>
        </p:nvSpPr>
        <p:spPr>
          <a:xfrm>
            <a:off x="7678700" y="6301450"/>
            <a:ext cx="634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d0867c7b8d_0_584"/>
          <p:cNvSpPr txBox="1"/>
          <p:nvPr/>
        </p:nvSpPr>
        <p:spPr>
          <a:xfrm>
            <a:off x="9313325" y="6255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https://youtu.be/6ETZn7gc_j8</a:t>
            </a:r>
            <a:endParaRPr/>
          </a:p>
        </p:txBody>
      </p:sp>
      <p:pic>
        <p:nvPicPr>
          <p:cNvPr id="1026" name="Google Shape;1026;gd0867c7b8d_0_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25" y="1851275"/>
            <a:ext cx="11270654" cy="403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gd0867c7b8d_0_58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RPS в GRAFANA</a:t>
            </a:r>
            <a:endParaRPr/>
          </a:p>
        </p:txBody>
      </p:sp>
      <p:sp>
        <p:nvSpPr>
          <p:cNvPr id="1028" name="Google Shape;1028;gd0867c7b8d_0_584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d0867c7b8d_0_584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